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theme/themeOverride7.xml" ContentType="application/vnd.openxmlformats-officedocument.themeOverride+xml"/>
  <Override PartName="/ppt/theme/themeOverride12.xml" ContentType="application/vnd.openxmlformats-officedocument.themeOverride+xml"/>
  <Override PartName="/ppt/theme/themeOverride21.xml" ContentType="application/vnd.openxmlformats-officedocument.themeOverride+xml"/>
  <Override PartName="/ppt/notesSlides/notesSlide2.xml" ContentType="application/vnd.openxmlformats-officedocument.presentationml.notesSlide+xml"/>
  <Override PartName="/ppt/theme/themeOverride30.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theme/themeOverride19.xml" ContentType="application/vnd.openxmlformats-officedocument.themeOverride+xml"/>
  <Override PartName="/ppt/theme/themeOverride17.xml" ContentType="application/vnd.openxmlformats-officedocument.themeOverride+xml"/>
  <Override PartName="/ppt/theme/themeOverride28.xml" ContentType="application/vnd.openxmlformats-officedocument.themeOverride+xml"/>
  <Override PartName="/ppt/theme/themeOverride15.xml" ContentType="application/vnd.openxmlformats-officedocument.themeOverride+xml"/>
  <Override PartName="/ppt/theme/themeOverride24.xml" ContentType="application/vnd.openxmlformats-officedocument.themeOverride+xml"/>
  <Override PartName="/ppt/theme/themeOverride26.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theme/themeOverride8.xml" ContentType="application/vnd.openxmlformats-officedocument.themeOverride+xml"/>
  <Override PartName="/ppt/theme/themeOverride11.xml" ContentType="application/vnd.openxmlformats-officedocument.themeOverride+xml"/>
  <Override PartName="/ppt/notesSlides/notesSlide1.xml" ContentType="application/vnd.openxmlformats-officedocument.presentationml.notesSlide+xml"/>
  <Override PartName="/ppt/theme/themeOverride20.xml" ContentType="application/vnd.openxmlformats-officedocument.themeOverride+xml"/>
  <Override PartName="/ppt/notesSlides/notesSlide3.xml" ContentType="application/vnd.openxmlformats-officedocument.presentationml.notesSlide+xml"/>
  <Override PartName="/ppt/theme/themeOverride3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heme/themeOverride29.xml" ContentType="application/vnd.openxmlformats-officedocument.themeOverride+xml"/>
  <Override PartName="/ppt/theme/themeOverride18.xml" ContentType="application/vnd.openxmlformats-officedocument.themeOverride+xml"/>
  <Override PartName="/ppt/theme/themeOverride27.xml" ContentType="application/vnd.openxmlformats-officedocument.themeOverride+xml"/>
  <Override PartName="/ppt/theme/themeOverride16.xml" ContentType="application/vnd.openxmlformats-officedocument.themeOverride+xml"/>
  <Override PartName="/ppt/theme/themeOverride25.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35"/>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33867A-0063-4DBB-BD08-6B3970EA46AC}" type="datetimeFigureOut">
              <a:rPr lang="zh-TW" altLang="en-US" smtClean="0"/>
              <a:pPr/>
              <a:t>2011/10/31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6F26E0-157A-4153-A238-5CEE1591FEE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投影片圖像版面配置區 1"/>
          <p:cNvSpPr>
            <a:spLocks noGrp="1" noRot="1" noChangeAspect="1" noTextEdit="1"/>
          </p:cNvSpPr>
          <p:nvPr>
            <p:ph type="sldImg"/>
          </p:nvPr>
        </p:nvSpPr>
        <p:spPr>
          <a:ln/>
        </p:spPr>
      </p:sp>
      <p:sp>
        <p:nvSpPr>
          <p:cNvPr id="669699" name="備忘稿版面配置區 2"/>
          <p:cNvSpPr>
            <a:spLocks noGrp="1"/>
          </p:cNvSpPr>
          <p:nvPr>
            <p:ph type="body" idx="1"/>
          </p:nvPr>
        </p:nvSpPr>
        <p:spPr>
          <a:noFill/>
          <a:ln/>
        </p:spPr>
        <p:txBody>
          <a:bodyPr/>
          <a:lstStyle/>
          <a:p>
            <a:pPr eaLnBrk="1" hangingPunct="1">
              <a:spcBef>
                <a:spcPct val="0"/>
              </a:spcBef>
            </a:pPr>
            <a:endParaRPr lang="zh-TW" altLang="en-US" smtClean="0">
              <a:ea typeface="新細明體" charset="-120"/>
            </a:endParaRPr>
          </a:p>
        </p:txBody>
      </p:sp>
      <p:sp>
        <p:nvSpPr>
          <p:cNvPr id="669700" name="投影片編號版面配置區 3"/>
          <p:cNvSpPr>
            <a:spLocks noGrp="1"/>
          </p:cNvSpPr>
          <p:nvPr>
            <p:ph type="sldNum" sz="quarter" idx="5"/>
          </p:nvPr>
        </p:nvSpPr>
        <p:spPr>
          <a:noFill/>
        </p:spPr>
        <p:txBody>
          <a:bodyPr/>
          <a:lstStyle/>
          <a:p>
            <a:fld id="{C7D61265-4761-46E8-8979-EE0228EB9113}" type="slidenum">
              <a:rPr lang="zh-TW" altLang="en-US" smtClean="0">
                <a:solidFill>
                  <a:srgbClr val="000000"/>
                </a:solidFill>
                <a:ea typeface="新細明體" charset="-120"/>
              </a:rPr>
              <a:pPr/>
              <a:t>16</a:t>
            </a:fld>
            <a:endParaRPr lang="zh-TW" altLang="en-US" smtClean="0">
              <a:solidFill>
                <a:srgbClr val="000000"/>
              </a:solidFill>
              <a:ea typeface="新細明體"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投影片圖像版面配置區 1"/>
          <p:cNvSpPr>
            <a:spLocks noGrp="1" noRot="1" noChangeAspect="1" noTextEdit="1"/>
          </p:cNvSpPr>
          <p:nvPr>
            <p:ph type="sldImg"/>
          </p:nvPr>
        </p:nvSpPr>
        <p:spPr>
          <a:ln/>
        </p:spPr>
      </p:sp>
      <p:sp>
        <p:nvSpPr>
          <p:cNvPr id="670723" name="備忘稿版面配置區 2"/>
          <p:cNvSpPr>
            <a:spLocks noGrp="1"/>
          </p:cNvSpPr>
          <p:nvPr>
            <p:ph type="body" idx="1"/>
          </p:nvPr>
        </p:nvSpPr>
        <p:spPr>
          <a:noFill/>
          <a:ln/>
        </p:spPr>
        <p:txBody>
          <a:bodyPr/>
          <a:lstStyle/>
          <a:p>
            <a:endParaRPr lang="zh-TW" altLang="en-US" smtClean="0">
              <a:ea typeface="新細明體" charset="-120"/>
            </a:endParaRPr>
          </a:p>
        </p:txBody>
      </p:sp>
      <p:sp>
        <p:nvSpPr>
          <p:cNvPr id="670724" name="投影片編號版面配置區 3"/>
          <p:cNvSpPr>
            <a:spLocks noGrp="1"/>
          </p:cNvSpPr>
          <p:nvPr>
            <p:ph type="sldNum" sz="quarter" idx="5"/>
          </p:nvPr>
        </p:nvSpPr>
        <p:spPr>
          <a:noFill/>
        </p:spPr>
        <p:txBody>
          <a:bodyPr/>
          <a:lstStyle/>
          <a:p>
            <a:fld id="{E4B85F5A-8E20-4D0C-8BCD-EF0496D2485D}" type="slidenum">
              <a:rPr lang="zh-TW" altLang="en-US" smtClean="0">
                <a:solidFill>
                  <a:srgbClr val="000000"/>
                </a:solidFill>
                <a:ea typeface="新細明體" charset="-120"/>
              </a:rPr>
              <a:pPr/>
              <a:t>22</a:t>
            </a:fld>
            <a:endParaRPr lang="zh-TW" altLang="en-US" smtClean="0">
              <a:solidFill>
                <a:srgbClr val="000000"/>
              </a:solidFill>
              <a:ea typeface="新細明體" charset="-12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投影片圖像版面配置區 1"/>
          <p:cNvSpPr>
            <a:spLocks noGrp="1" noRot="1" noChangeAspect="1" noTextEdit="1"/>
          </p:cNvSpPr>
          <p:nvPr>
            <p:ph type="sldImg"/>
          </p:nvPr>
        </p:nvSpPr>
        <p:spPr>
          <a:ln/>
        </p:spPr>
      </p:sp>
      <p:sp>
        <p:nvSpPr>
          <p:cNvPr id="671747" name="備忘稿版面配置區 2"/>
          <p:cNvSpPr>
            <a:spLocks noGrp="1"/>
          </p:cNvSpPr>
          <p:nvPr>
            <p:ph type="body" idx="1"/>
          </p:nvPr>
        </p:nvSpPr>
        <p:spPr>
          <a:noFill/>
          <a:ln/>
        </p:spPr>
        <p:txBody>
          <a:bodyPr/>
          <a:lstStyle/>
          <a:p>
            <a:endParaRPr lang="zh-TW" altLang="en-US" smtClean="0">
              <a:ea typeface="新細明體" charset="-120"/>
            </a:endParaRPr>
          </a:p>
        </p:txBody>
      </p:sp>
      <p:sp>
        <p:nvSpPr>
          <p:cNvPr id="671748" name="投影片編號版面配置區 3"/>
          <p:cNvSpPr>
            <a:spLocks noGrp="1"/>
          </p:cNvSpPr>
          <p:nvPr>
            <p:ph type="sldNum" sz="quarter" idx="5"/>
          </p:nvPr>
        </p:nvSpPr>
        <p:spPr>
          <a:noFill/>
        </p:spPr>
        <p:txBody>
          <a:bodyPr/>
          <a:lstStyle/>
          <a:p>
            <a:fld id="{76D3B44E-8C55-41DF-BA00-90198FC22B54}" type="slidenum">
              <a:rPr lang="zh-TW" altLang="en-US" smtClean="0">
                <a:solidFill>
                  <a:srgbClr val="000000"/>
                </a:solidFill>
                <a:ea typeface="新細明體" charset="-120"/>
              </a:rPr>
              <a:pPr/>
              <a:t>30</a:t>
            </a:fld>
            <a:endParaRPr lang="zh-TW" altLang="en-US" smtClean="0">
              <a:solidFill>
                <a:srgbClr val="000000"/>
              </a:solidFill>
              <a:ea typeface="新細明體" charset="-12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6" name="Rectangle 110"/>
          <p:cNvSpPr>
            <a:spLocks noGrp="1" noChangeArrowheads="1"/>
          </p:cNvSpPr>
          <p:nvPr>
            <p:ph type="sldNum" sz="quarter" idx="12"/>
          </p:nvPr>
        </p:nvSpPr>
        <p:spPr/>
        <p:txBody>
          <a:bodyPr/>
          <a:lstStyle>
            <a:lvl1pPr>
              <a:defRPr>
                <a:latin typeface="Arial" charset="0"/>
              </a:defRPr>
            </a:lvl1pPr>
          </a:lstStyle>
          <a:p>
            <a:pPr>
              <a:defRPr/>
            </a:pPr>
            <a:fld id="{7AF8AD76-A677-4CEE-B739-CFCDF9289B55}" type="slidenum">
              <a:rPr lang="en-US" altLang="zh-TW" smtClean="0"/>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Rectangle 110"/>
          <p:cNvSpPr>
            <a:spLocks noGrp="1" noChangeArrowheads="1"/>
          </p:cNvSpPr>
          <p:nvPr>
            <p:ph type="sldNum" sz="quarter" idx="12"/>
          </p:nvPr>
        </p:nvSpPr>
        <p:spPr/>
        <p:txBody>
          <a:bodyPr/>
          <a:lstStyle>
            <a:lvl1pPr>
              <a:defRPr>
                <a:latin typeface="Arial" charset="0"/>
              </a:defRPr>
            </a:lvl1pPr>
          </a:lstStyle>
          <a:p>
            <a:pPr>
              <a:defRPr/>
            </a:pPr>
            <a:fld id="{60196893-BA59-4591-ABA4-658999D78445}"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68263"/>
            <a:ext cx="8915400" cy="6713537"/>
            <a:chOff x="0" y="43"/>
            <a:chExt cx="5616" cy="4229"/>
          </a:xfrm>
        </p:grpSpPr>
        <p:grpSp>
          <p:nvGrpSpPr>
            <p:cNvPr id="3" name="Group 3"/>
            <p:cNvGrpSpPr>
              <a:grpSpLocks/>
            </p:cNvGrpSpPr>
            <p:nvPr userDrawn="1"/>
          </p:nvGrpSpPr>
          <p:grpSpPr bwMode="auto">
            <a:xfrm>
              <a:off x="0" y="43"/>
              <a:ext cx="408" cy="4229"/>
              <a:chOff x="0" y="43"/>
              <a:chExt cx="5760" cy="4229"/>
            </a:xfrm>
          </p:grpSpPr>
          <p:sp>
            <p:nvSpPr>
              <p:cNvPr id="24580" name="Line 4"/>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1" name="Line 5"/>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2" name="Line 6"/>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3" name="Line 7"/>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4" name="Line 8"/>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5" name="Line 9"/>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6" name="Line 10"/>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7" name="Line 11"/>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8" name="Line 12"/>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9" name="Line 13"/>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0" name="Line 14"/>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1" name="Line 15"/>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2" name="Line 16"/>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3" name="Line 17"/>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4" name="Line 18"/>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5" name="Line 19"/>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6" name="Line 20"/>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7" name="Line 21"/>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8" name="Line 22"/>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9" name="Line 23"/>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0" name="Line 24"/>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1" name="Line 25"/>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2" name="Line 26"/>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3" name="Line 27"/>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4" name="Line 28"/>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5" name="Line 29"/>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6" name="Line 30"/>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7" name="Line 31"/>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8" name="Line 32"/>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9" name="Line 33"/>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0" name="Line 34"/>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1" name="Line 35"/>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2" name="Line 36"/>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3" name="Line 37"/>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4" name="Line 38"/>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5" name="Line 39"/>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6" name="Line 40"/>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7" name="Line 41"/>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8" name="Line 42"/>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9" name="Line 43"/>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0" name="Line 44"/>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1" name="Line 45"/>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2" name="Line 46"/>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3" name="Line 47"/>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4" name="Line 48"/>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5" name="Line 49"/>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6" name="Line 50"/>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7" name="Line 51"/>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8" name="Line 52"/>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9" name="Line 53"/>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0" name="Line 54"/>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1" name="Line 55"/>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2" name="Line 56"/>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3" name="Line 57"/>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4" name="Line 58"/>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5" name="Line 59"/>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6" name="Line 60"/>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7" name="Line 61"/>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8" name="Line 62"/>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9" name="Line 63"/>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0" name="Line 64"/>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1" name="Line 65"/>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2" name="Line 66"/>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3" name="Line 67"/>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4" name="Line 68"/>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5" name="Line 69"/>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6" name="Line 70"/>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7" name="Line 71"/>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8" name="Line 72"/>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9" name="Line 73"/>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0" name="Line 74"/>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1" name="Line 75"/>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2" name="Line 76"/>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3" name="Line 77"/>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4" name="Line 78"/>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5" name="Line 79"/>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6" name="Line 80"/>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7" name="Line 81"/>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8" name="Line 82"/>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9" name="Line 83"/>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0" name="Line 84"/>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1" name="Line 85"/>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2" name="Line 86"/>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3" name="Line 87"/>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4" name="Line 88"/>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5" name="Line 89"/>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6" name="Line 90"/>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7" name="Line 91"/>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8" name="Line 92"/>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9" name="Line 93"/>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0" name="Line 94"/>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1" name="Line 95"/>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2" name="Line 96"/>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3" name="Line 97"/>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4" name="Line 98"/>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5" name="Line 99"/>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6" name="Line 100"/>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7" name="Line 101"/>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grpSp>
        <p:grpSp>
          <p:nvGrpSpPr>
            <p:cNvPr id="4" name="Group 102"/>
            <p:cNvGrpSpPr>
              <a:grpSpLocks/>
            </p:cNvGrpSpPr>
            <p:nvPr userDrawn="1"/>
          </p:nvGrpSpPr>
          <p:grpSpPr bwMode="auto">
            <a:xfrm>
              <a:off x="400" y="205"/>
              <a:ext cx="5216" cy="1123"/>
              <a:chOff x="400" y="205"/>
              <a:chExt cx="5216" cy="1123"/>
            </a:xfrm>
          </p:grpSpPr>
          <p:sp>
            <p:nvSpPr>
              <p:cNvPr id="24679" name="Rectangle 103"/>
              <p:cNvSpPr>
                <a:spLocks noChangeArrowheads="1"/>
              </p:cNvSpPr>
              <p:nvPr userDrawn="1"/>
            </p:nvSpPr>
            <p:spPr bwMode="auto">
              <a:xfrm>
                <a:off x="557" y="205"/>
                <a:ext cx="313" cy="914"/>
              </a:xfrm>
              <a:prstGeom prst="rect">
                <a:avLst/>
              </a:prstGeom>
              <a:solidFill>
                <a:schemeClr val="accent1"/>
              </a:solidFill>
              <a:ln w="9525">
                <a:noFill/>
                <a:miter lim="800000"/>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80" name="Rectangle 104"/>
              <p:cNvSpPr>
                <a:spLocks noChangeArrowheads="1"/>
              </p:cNvSpPr>
              <p:nvPr userDrawn="1"/>
            </p:nvSpPr>
            <p:spPr bwMode="auto">
              <a:xfrm>
                <a:off x="400" y="288"/>
                <a:ext cx="3567" cy="49"/>
              </a:xfrm>
              <a:prstGeom prst="rect">
                <a:avLst/>
              </a:prstGeom>
              <a:solidFill>
                <a:schemeClr val="hlink"/>
              </a:solidFill>
              <a:ln w="9525">
                <a:noFill/>
                <a:miter lim="800000"/>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81" name="Rectangle 105"/>
              <p:cNvSpPr>
                <a:spLocks noChangeArrowheads="1"/>
              </p:cNvSpPr>
              <p:nvPr userDrawn="1"/>
            </p:nvSpPr>
            <p:spPr bwMode="auto">
              <a:xfrm>
                <a:off x="4599" y="1115"/>
                <a:ext cx="929" cy="213"/>
              </a:xfrm>
              <a:prstGeom prst="rect">
                <a:avLst/>
              </a:prstGeom>
              <a:solidFill>
                <a:schemeClr val="accent1"/>
              </a:solidFill>
              <a:ln w="9525">
                <a:noFill/>
                <a:miter lim="800000"/>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82" name="Rectangle 106"/>
              <p:cNvSpPr>
                <a:spLocks noChangeArrowheads="1"/>
              </p:cNvSpPr>
              <p:nvPr userDrawn="1"/>
            </p:nvSpPr>
            <p:spPr bwMode="auto">
              <a:xfrm>
                <a:off x="2049" y="1211"/>
                <a:ext cx="3567" cy="49"/>
              </a:xfrm>
              <a:prstGeom prst="rect">
                <a:avLst/>
              </a:prstGeom>
              <a:solidFill>
                <a:schemeClr val="hlink"/>
              </a:solidFill>
              <a:ln w="9525">
                <a:noFill/>
                <a:miter lim="800000"/>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grpSp>
      </p:grpSp>
      <p:sp>
        <p:nvSpPr>
          <p:cNvPr id="46083" name="Rectangle 107"/>
          <p:cNvSpPr>
            <a:spLocks noGrp="1" noChangeArrowheads="1"/>
          </p:cNvSpPr>
          <p:nvPr>
            <p:ph type="body" idx="1"/>
          </p:nvPr>
        </p:nvSpPr>
        <p:spPr bwMode="auto">
          <a:xfrm>
            <a:off x="809625" y="2214563"/>
            <a:ext cx="7958138"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4684" name="Rectangle 108"/>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400">
                <a:solidFill>
                  <a:srgbClr val="800000"/>
                </a:solidFill>
                <a:latin typeface="Times New Roman" pitchFamily="18" charset="0"/>
                <a:ea typeface="新細明體" pitchFamily="18" charset="-120"/>
              </a:defRPr>
            </a:lvl1pPr>
          </a:lstStyle>
          <a:p>
            <a:endParaRPr lang="en-US" altLang="zh-TW"/>
          </a:p>
        </p:txBody>
      </p:sp>
      <p:sp>
        <p:nvSpPr>
          <p:cNvPr id="24685" name="Rectangle 109"/>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rgbClr val="800000"/>
                </a:solidFill>
                <a:latin typeface="Times New Roman" pitchFamily="18" charset="0"/>
                <a:ea typeface="新細明體" pitchFamily="18" charset="-120"/>
              </a:defRPr>
            </a:lvl1pPr>
          </a:lstStyle>
          <a:p>
            <a:endParaRPr lang="en-US" altLang="zh-TW"/>
          </a:p>
        </p:txBody>
      </p:sp>
      <p:sp>
        <p:nvSpPr>
          <p:cNvPr id="24686" name="Rectangle 110"/>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solidFill>
                  <a:srgbClr val="800000"/>
                </a:solidFill>
                <a:latin typeface="Times New Roman" pitchFamily="18" charset="0"/>
                <a:ea typeface="新細明體" pitchFamily="18" charset="-120"/>
              </a:defRPr>
            </a:lvl1pPr>
          </a:lstStyle>
          <a:p>
            <a:fld id="{4CC7B7DB-30E4-4489-8E11-6656BE016FDF}" type="slidenum">
              <a:rPr lang="en-US" altLang="zh-TW" smtClean="0"/>
              <a:pPr/>
              <a:t>‹#›</a:t>
            </a:fld>
            <a:endParaRPr lang="en-US" altLang="zh-TW"/>
          </a:p>
        </p:txBody>
      </p:sp>
      <p:sp>
        <p:nvSpPr>
          <p:cNvPr id="46087" name="Rectangle 111"/>
          <p:cNvSpPr>
            <a:spLocks noGrp="1" noChangeArrowheads="1"/>
          </p:cNvSpPr>
          <p:nvPr>
            <p:ph type="title"/>
          </p:nvPr>
        </p:nvSpPr>
        <p:spPr bwMode="auto">
          <a:xfrm>
            <a:off x="1371600" y="609600"/>
            <a:ext cx="73787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Lst>
  <p:hf hdr="0" ftr="0" dt="0"/>
  <p:txStyles>
    <p:titleStyle>
      <a:lvl1pPr algn="ctr" rtl="0" eaLnBrk="0" fontAlgn="base" hangingPunct="0">
        <a:lnSpc>
          <a:spcPct val="85000"/>
        </a:lnSpc>
        <a:spcBef>
          <a:spcPct val="0"/>
        </a:spcBef>
        <a:spcAft>
          <a:spcPct val="0"/>
        </a:spcAft>
        <a:defRPr kumimoji="1" sz="4400">
          <a:solidFill>
            <a:schemeClr val="tx2"/>
          </a:solidFill>
          <a:latin typeface="+mj-lt"/>
          <a:ea typeface="+mj-ea"/>
          <a:cs typeface="+mj-cs"/>
        </a:defRPr>
      </a:lvl1pPr>
      <a:lvl2pPr algn="ctr" rtl="0" eaLnBrk="0" fontAlgn="base" hangingPunct="0">
        <a:lnSpc>
          <a:spcPct val="85000"/>
        </a:lnSpc>
        <a:spcBef>
          <a:spcPct val="0"/>
        </a:spcBef>
        <a:spcAft>
          <a:spcPct val="0"/>
        </a:spcAft>
        <a:defRPr kumimoji="1" sz="4400">
          <a:solidFill>
            <a:schemeClr val="tx2"/>
          </a:solidFill>
          <a:latin typeface="Franklin Gothic Book"/>
          <a:ea typeface="微軟正黑體" pitchFamily="34" charset="-120"/>
        </a:defRPr>
      </a:lvl2pPr>
      <a:lvl3pPr algn="ctr" rtl="0" eaLnBrk="0" fontAlgn="base" hangingPunct="0">
        <a:lnSpc>
          <a:spcPct val="85000"/>
        </a:lnSpc>
        <a:spcBef>
          <a:spcPct val="0"/>
        </a:spcBef>
        <a:spcAft>
          <a:spcPct val="0"/>
        </a:spcAft>
        <a:defRPr kumimoji="1" sz="4400">
          <a:solidFill>
            <a:schemeClr val="tx2"/>
          </a:solidFill>
          <a:latin typeface="Franklin Gothic Book"/>
          <a:ea typeface="微軟正黑體" pitchFamily="34" charset="-120"/>
        </a:defRPr>
      </a:lvl3pPr>
      <a:lvl4pPr algn="ctr" rtl="0" eaLnBrk="0" fontAlgn="base" hangingPunct="0">
        <a:lnSpc>
          <a:spcPct val="85000"/>
        </a:lnSpc>
        <a:spcBef>
          <a:spcPct val="0"/>
        </a:spcBef>
        <a:spcAft>
          <a:spcPct val="0"/>
        </a:spcAft>
        <a:defRPr kumimoji="1" sz="4400">
          <a:solidFill>
            <a:schemeClr val="tx2"/>
          </a:solidFill>
          <a:latin typeface="Franklin Gothic Book"/>
          <a:ea typeface="微軟正黑體" pitchFamily="34" charset="-120"/>
        </a:defRPr>
      </a:lvl4pPr>
      <a:lvl5pPr algn="ctr" rtl="0" eaLnBrk="0" fontAlgn="base" hangingPunct="0">
        <a:lnSpc>
          <a:spcPct val="85000"/>
        </a:lnSpc>
        <a:spcBef>
          <a:spcPct val="0"/>
        </a:spcBef>
        <a:spcAft>
          <a:spcPct val="0"/>
        </a:spcAft>
        <a:defRPr kumimoji="1" sz="4400">
          <a:solidFill>
            <a:schemeClr val="tx2"/>
          </a:solidFill>
          <a:latin typeface="Franklin Gothic Book"/>
          <a:ea typeface="微軟正黑體" pitchFamily="34" charset="-120"/>
        </a:defRPr>
      </a:lvl5pPr>
      <a:lvl6pPr marL="457200" algn="ctr" rtl="0" fontAlgn="base">
        <a:lnSpc>
          <a:spcPct val="85000"/>
        </a:lnSpc>
        <a:spcBef>
          <a:spcPct val="0"/>
        </a:spcBef>
        <a:spcAft>
          <a:spcPct val="0"/>
        </a:spcAft>
        <a:defRPr kumimoji="1" sz="4400">
          <a:solidFill>
            <a:schemeClr val="tx2"/>
          </a:solidFill>
          <a:latin typeface="Times New Roman" pitchFamily="18" charset="0"/>
          <a:ea typeface="新細明體" pitchFamily="18" charset="-120"/>
        </a:defRPr>
      </a:lvl6pPr>
      <a:lvl7pPr marL="914400" algn="ctr" rtl="0" fontAlgn="base">
        <a:lnSpc>
          <a:spcPct val="85000"/>
        </a:lnSpc>
        <a:spcBef>
          <a:spcPct val="0"/>
        </a:spcBef>
        <a:spcAft>
          <a:spcPct val="0"/>
        </a:spcAft>
        <a:defRPr kumimoji="1" sz="4400">
          <a:solidFill>
            <a:schemeClr val="tx2"/>
          </a:solidFill>
          <a:latin typeface="Times New Roman" pitchFamily="18" charset="0"/>
          <a:ea typeface="新細明體" pitchFamily="18" charset="-120"/>
        </a:defRPr>
      </a:lvl7pPr>
      <a:lvl8pPr marL="1371600" algn="ctr" rtl="0" fontAlgn="base">
        <a:lnSpc>
          <a:spcPct val="85000"/>
        </a:lnSpc>
        <a:spcBef>
          <a:spcPct val="0"/>
        </a:spcBef>
        <a:spcAft>
          <a:spcPct val="0"/>
        </a:spcAft>
        <a:defRPr kumimoji="1" sz="4400">
          <a:solidFill>
            <a:schemeClr val="tx2"/>
          </a:solidFill>
          <a:latin typeface="Times New Roman" pitchFamily="18" charset="0"/>
          <a:ea typeface="新細明體" pitchFamily="18" charset="-120"/>
        </a:defRPr>
      </a:lvl8pPr>
      <a:lvl9pPr marL="1828800" algn="ctr" rtl="0" fontAlgn="base">
        <a:lnSpc>
          <a:spcPct val="85000"/>
        </a:lnSpc>
        <a:spcBef>
          <a:spcPct val="0"/>
        </a:spcBef>
        <a:spcAft>
          <a:spcPct val="0"/>
        </a:spcAft>
        <a:defRPr kumimoji="1" sz="4400">
          <a:solidFill>
            <a:schemeClr val="tx2"/>
          </a:solidFill>
          <a:latin typeface="Times New Roman" pitchFamily="18" charset="0"/>
          <a:ea typeface="新細明體" pitchFamily="18" charset="-12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sz="2000">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gg@cs.ntust.edu.tw" TargetMode="Externa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hyperlink" Target="https://sites.google.com/site/lggntust/hom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4.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5.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6.xml"/><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9.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4.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6.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7.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9.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0.xml"/><Relationship Id="rId5" Type="http://schemas.openxmlformats.org/officeDocument/2006/relationships/image" Target="../media/image1.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31640" y="548680"/>
            <a:ext cx="7343775" cy="1362075"/>
          </a:xfrm>
        </p:spPr>
        <p:txBody>
          <a:bodyPr anchor="ctr"/>
          <a:lstStyle/>
          <a:p>
            <a:pPr eaLnBrk="1" hangingPunct="1">
              <a:defRPr/>
            </a:pPr>
            <a:r>
              <a:rPr lang="en-US" altLang="zh-TW" sz="5400" dirty="0" smtClean="0"/>
              <a:t>	</a:t>
            </a:r>
            <a:r>
              <a:rPr lang="zh-TW" altLang="en-US" sz="4800" dirty="0" smtClean="0">
                <a:effectLst>
                  <a:outerShdw blurRad="38100" dist="38100" dir="2700000" algn="tl">
                    <a:srgbClr val="000000">
                      <a:alpha val="43137"/>
                    </a:srgbClr>
                  </a:outerShdw>
                </a:effectLst>
              </a:rPr>
              <a:t>系統思考─系統基模</a:t>
            </a:r>
          </a:p>
        </p:txBody>
      </p:sp>
      <p:sp>
        <p:nvSpPr>
          <p:cNvPr id="6" name="Rectangle 3"/>
          <p:cNvSpPr>
            <a:spLocks noChangeArrowheads="1"/>
          </p:cNvSpPr>
          <p:nvPr/>
        </p:nvSpPr>
        <p:spPr bwMode="auto">
          <a:xfrm>
            <a:off x="971550" y="2708275"/>
            <a:ext cx="7245350" cy="2790825"/>
          </a:xfrm>
          <a:prstGeom prst="rect">
            <a:avLst/>
          </a:prstGeom>
          <a:solidFill>
            <a:schemeClr val="bg1"/>
          </a:solidFill>
          <a:ln w="57150" cmpd="thinThick">
            <a:noFill/>
            <a:miter lim="800000"/>
            <a:headEnd/>
            <a:tailEnd/>
          </a:ln>
          <a:effectLst/>
        </p:spPr>
        <p:txBody>
          <a:bodyPr/>
          <a:lstStyle/>
          <a:p>
            <a:pPr algn="ctr">
              <a:spcBef>
                <a:spcPct val="20000"/>
              </a:spcBef>
              <a:buClr>
                <a:schemeClr val="tx2"/>
              </a:buClr>
              <a:defRPr/>
            </a:pPr>
            <a:endParaRPr lang="en-US" altLang="zh-TW" sz="1200" b="1" dirty="0">
              <a:effectLst>
                <a:outerShdw blurRad="38100" dist="38100" dir="2700000" algn="tl">
                  <a:srgbClr val="000000"/>
                </a:outerShdw>
              </a:effectLst>
              <a:latin typeface="+mj-ea"/>
              <a:ea typeface="+mj-ea"/>
            </a:endParaRPr>
          </a:p>
          <a:p>
            <a:pPr algn="ctr">
              <a:spcBef>
                <a:spcPct val="20000"/>
              </a:spcBef>
              <a:buClr>
                <a:schemeClr val="tx2"/>
              </a:buClr>
              <a:defRPr/>
            </a:pPr>
            <a:r>
              <a:rPr lang="zh-TW" altLang="en-US" sz="2800" b="1" dirty="0">
                <a:effectLst>
                  <a:outerShdw blurRad="38100" dist="38100" dir="2700000" algn="tl">
                    <a:srgbClr val="000000"/>
                  </a:outerShdw>
                </a:effectLst>
                <a:latin typeface="+mj-ea"/>
                <a:ea typeface="+mj-ea"/>
              </a:rPr>
              <a:t>國立台灣科技大學管理學院資訊管理系</a:t>
            </a:r>
          </a:p>
          <a:p>
            <a:pPr algn="ctr">
              <a:spcBef>
                <a:spcPct val="20000"/>
              </a:spcBef>
              <a:buClr>
                <a:schemeClr val="tx2"/>
              </a:buClr>
              <a:defRPr/>
            </a:pPr>
            <a:r>
              <a:rPr lang="zh-TW" altLang="en-US" sz="2800" b="1" dirty="0">
                <a:effectLst>
                  <a:outerShdw blurRad="38100" dist="38100" dir="2700000" algn="tl">
                    <a:srgbClr val="000000"/>
                  </a:outerShdw>
                </a:effectLst>
                <a:latin typeface="+mj-ea"/>
                <a:ea typeface="+mj-ea"/>
              </a:rPr>
              <a:t>李國光</a:t>
            </a:r>
          </a:p>
          <a:p>
            <a:pPr algn="ctr">
              <a:spcBef>
                <a:spcPct val="20000"/>
              </a:spcBef>
              <a:buClr>
                <a:schemeClr val="tx2"/>
              </a:buClr>
              <a:defRPr/>
            </a:pPr>
            <a:endParaRPr lang="zh-TW" altLang="en-US" sz="1200" b="1" dirty="0">
              <a:effectLst>
                <a:outerShdw blurRad="38100" dist="38100" dir="2700000" algn="tl">
                  <a:srgbClr val="000000"/>
                </a:outerShdw>
              </a:effectLst>
              <a:latin typeface="+mj-ea"/>
              <a:ea typeface="+mj-ea"/>
            </a:endParaRPr>
          </a:p>
          <a:p>
            <a:pPr algn="ctr">
              <a:spcBef>
                <a:spcPct val="20000"/>
              </a:spcBef>
              <a:buClr>
                <a:schemeClr val="tx2"/>
              </a:buClr>
              <a:defRPr/>
            </a:pPr>
            <a:r>
              <a:rPr lang="zh-TW" altLang="en-US" b="1" dirty="0">
                <a:effectLst>
                  <a:outerShdw blurRad="38100" dist="38100" dir="2700000" algn="tl">
                    <a:srgbClr val="000000"/>
                  </a:outerShdw>
                </a:effectLst>
                <a:latin typeface="+mj-ea"/>
                <a:ea typeface="+mj-ea"/>
              </a:rPr>
              <a:t>研究室：</a:t>
            </a:r>
            <a:r>
              <a:rPr lang="en-US" altLang="zh-TW" b="1" dirty="0" smtClean="0">
                <a:effectLst>
                  <a:outerShdw blurRad="38100" dist="38100" dir="2700000" algn="tl">
                    <a:srgbClr val="000000"/>
                  </a:outerShdw>
                </a:effectLst>
                <a:latin typeface="+mj-ea"/>
                <a:ea typeface="+mj-ea"/>
              </a:rPr>
              <a:t>T2-407-2   </a:t>
            </a:r>
            <a:r>
              <a:rPr lang="en-US" altLang="zh-TW" b="1" dirty="0">
                <a:effectLst>
                  <a:outerShdw blurRad="38100" dist="38100" dir="2700000" algn="tl">
                    <a:srgbClr val="000000"/>
                  </a:outerShdw>
                </a:effectLst>
                <a:latin typeface="+mj-ea"/>
                <a:ea typeface="+mj-ea"/>
              </a:rPr>
              <a:t>Tel: 2737-6782   Fax: 2737-6777</a:t>
            </a:r>
          </a:p>
          <a:p>
            <a:pPr algn="ctr">
              <a:spcBef>
                <a:spcPct val="20000"/>
              </a:spcBef>
              <a:buClr>
                <a:schemeClr val="tx2"/>
              </a:buClr>
              <a:defRPr/>
            </a:pPr>
            <a:r>
              <a:rPr lang="en-US" altLang="zh-TW" b="1" dirty="0">
                <a:effectLst>
                  <a:outerShdw blurRad="38100" dist="38100" dir="2700000" algn="tl">
                    <a:srgbClr val="000000"/>
                  </a:outerShdw>
                </a:effectLst>
                <a:latin typeface="+mj-ea"/>
                <a:ea typeface="+mj-ea"/>
              </a:rPr>
              <a:t>E-mail: </a:t>
            </a:r>
            <a:r>
              <a:rPr lang="en-US" altLang="zh-TW" b="1" dirty="0">
                <a:effectLst>
                  <a:outerShdw blurRad="38100" dist="38100" dir="2700000" algn="tl">
                    <a:srgbClr val="000000"/>
                  </a:outerShdw>
                </a:effectLst>
                <a:latin typeface="+mj-ea"/>
                <a:ea typeface="+mj-ea"/>
                <a:hlinkClick r:id="rId3"/>
              </a:rPr>
              <a:t>lgg@cs.ntust.edu.tw</a:t>
            </a:r>
            <a:r>
              <a:rPr lang="en-US" altLang="zh-TW" b="1" dirty="0">
                <a:effectLst>
                  <a:outerShdw blurRad="38100" dist="38100" dir="2700000" algn="tl">
                    <a:srgbClr val="000000"/>
                  </a:outerShdw>
                </a:effectLst>
                <a:latin typeface="+mj-ea"/>
                <a:ea typeface="+mj-ea"/>
              </a:rPr>
              <a:t> </a:t>
            </a:r>
          </a:p>
          <a:p>
            <a:pPr algn="ctr">
              <a:spcBef>
                <a:spcPct val="20000"/>
              </a:spcBef>
              <a:buClr>
                <a:schemeClr val="tx2"/>
              </a:buClr>
              <a:defRPr/>
            </a:pPr>
            <a:r>
              <a:rPr lang="zh-TW" altLang="en-US" b="1" dirty="0">
                <a:effectLst>
                  <a:outerShdw blurRad="38100" dist="38100" dir="2700000" algn="tl">
                    <a:srgbClr val="000000"/>
                  </a:outerShdw>
                </a:effectLst>
                <a:latin typeface="+mj-ea"/>
                <a:ea typeface="+mj-ea"/>
              </a:rPr>
              <a:t>教學資源</a:t>
            </a:r>
            <a:r>
              <a:rPr lang="zh-TW" altLang="en-US" b="1" dirty="0" smtClean="0">
                <a:effectLst>
                  <a:outerShdw blurRad="38100" dist="38100" dir="2700000" algn="tl">
                    <a:srgbClr val="000000"/>
                  </a:outerShdw>
                </a:effectLst>
                <a:latin typeface="+mj-ea"/>
                <a:ea typeface="+mj-ea"/>
              </a:rPr>
              <a:t>： </a:t>
            </a:r>
            <a:r>
              <a:rPr lang="en-US" altLang="zh-TW" dirty="0">
                <a:latin typeface="+mj-ea"/>
                <a:ea typeface="+mj-ea"/>
                <a:hlinkClick r:id="rId4"/>
              </a:rPr>
              <a:t>https://sites.google.com/site/lggntust/home</a:t>
            </a:r>
            <a:endParaRPr lang="en-US" altLang="zh-TW" b="1" dirty="0">
              <a:effectLst>
                <a:outerShdw blurRad="38100" dist="38100" dir="2700000" algn="tl">
                  <a:srgbClr val="000000"/>
                </a:outerShdw>
              </a:effectLst>
              <a:latin typeface="+mj-ea"/>
              <a:ea typeface="+mj-ea"/>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1600" y="609600"/>
            <a:ext cx="7378700" cy="1176338"/>
          </a:xfrm>
          <a:solidFill>
            <a:schemeClr val="accent5"/>
          </a:solidFill>
        </p:spPr>
        <p:txBody>
          <a:bodyPr/>
          <a:lstStyle/>
          <a:p>
            <a:pPr eaLnBrk="1" hangingPunct="1">
              <a:defRPr/>
            </a:pPr>
            <a:r>
              <a:rPr lang="zh-TW" altLang="en-US" dirty="0" smtClean="0"/>
              <a:t>反應遲緩的調節環路案例</a:t>
            </a:r>
          </a:p>
        </p:txBody>
      </p:sp>
      <p:sp>
        <p:nvSpPr>
          <p:cNvPr id="509955" name="Rectangle 47"/>
          <p:cNvSpPr>
            <a:spLocks noGrp="1" noChangeArrowheads="1"/>
          </p:cNvSpPr>
          <p:nvPr>
            <p:ph idx="1"/>
          </p:nvPr>
        </p:nvSpPr>
        <p:spPr>
          <a:xfrm>
            <a:off x="762000" y="2209800"/>
            <a:ext cx="7958138" cy="3862388"/>
          </a:xfrm>
        </p:spPr>
        <p:txBody>
          <a:bodyPr/>
          <a:lstStyle/>
          <a:p>
            <a:pPr eaLnBrk="1" hangingPunct="1"/>
            <a:r>
              <a:rPr lang="zh-TW" altLang="en-US" sz="2800" smtClean="0"/>
              <a:t>市場的需求量的變化影響生產與銷售的策略</a:t>
            </a:r>
            <a:endParaRPr lang="en-US" altLang="zh-TW" sz="2800" smtClean="0"/>
          </a:p>
          <a:p>
            <a:pPr eaLnBrk="1" hangingPunct="1"/>
            <a:r>
              <a:rPr lang="zh-TW" altLang="en-US" sz="2800" smtClean="0"/>
              <a:t>調整生產與銷售策略反應在庫存量水準</a:t>
            </a:r>
            <a:endParaRPr lang="en-US" altLang="zh-TW" sz="2800" smtClean="0"/>
          </a:p>
          <a:p>
            <a:pPr eaLnBrk="1" hangingPunct="1"/>
            <a:endParaRPr lang="en-US" altLang="zh-TW" sz="2800" smtClean="0"/>
          </a:p>
          <a:p>
            <a:pPr eaLnBrk="1" hangingPunct="1">
              <a:buFont typeface="Wingdings" pitchFamily="2" charset="2"/>
              <a:buChar char="è"/>
            </a:pPr>
            <a:r>
              <a:rPr lang="zh-TW" altLang="en-US" sz="2800" smtClean="0">
                <a:solidFill>
                  <a:srgbClr val="FF0000"/>
                </a:solidFill>
                <a:sym typeface="Wingdings" pitchFamily="2" charset="2"/>
              </a:rPr>
              <a:t>根本解決之道在於</a:t>
            </a:r>
            <a:endParaRPr lang="en-US" altLang="zh-TW" sz="2800" smtClean="0">
              <a:solidFill>
                <a:srgbClr val="FF0000"/>
              </a:solidFill>
              <a:sym typeface="Wingdings" pitchFamily="2" charset="2"/>
            </a:endParaRPr>
          </a:p>
          <a:p>
            <a:pPr eaLnBrk="1" hangingPunct="1">
              <a:buFont typeface="Wingdings" pitchFamily="2" charset="2"/>
              <a:buNone/>
            </a:pPr>
            <a:r>
              <a:rPr lang="en-US" altLang="zh-TW" sz="2800" smtClean="0">
                <a:solidFill>
                  <a:srgbClr val="FF0000"/>
                </a:solidFill>
                <a:sym typeface="Wingdings" pitchFamily="2" charset="2"/>
              </a:rPr>
              <a:t>	</a:t>
            </a:r>
            <a:r>
              <a:rPr lang="zh-TW" altLang="en-US" sz="2800" smtClean="0">
                <a:solidFill>
                  <a:srgbClr val="FF0000"/>
                </a:solidFill>
                <a:sym typeface="Wingdings" pitchFamily="2" charset="2"/>
              </a:rPr>
              <a:t>用更即時的訊息收集</a:t>
            </a:r>
            <a:endParaRPr lang="en-US" altLang="zh-TW" sz="2800" smtClean="0">
              <a:solidFill>
                <a:srgbClr val="FF0000"/>
              </a:solidFill>
              <a:sym typeface="Wingdings" pitchFamily="2" charset="2"/>
            </a:endParaRPr>
          </a:p>
          <a:p>
            <a:pPr eaLnBrk="1" hangingPunct="1">
              <a:buFont typeface="Wingdings" pitchFamily="2" charset="2"/>
              <a:buNone/>
            </a:pPr>
            <a:r>
              <a:rPr lang="en-US" altLang="zh-TW" sz="2800" smtClean="0">
                <a:solidFill>
                  <a:srgbClr val="FF0000"/>
                </a:solidFill>
                <a:sym typeface="Wingdings" pitchFamily="2" charset="2"/>
              </a:rPr>
              <a:t>	</a:t>
            </a:r>
            <a:r>
              <a:rPr lang="zh-TW" altLang="en-US" sz="2800" smtClean="0">
                <a:solidFill>
                  <a:srgbClr val="FF0000"/>
                </a:solidFill>
                <a:sym typeface="Wingdings" pitchFamily="2" charset="2"/>
              </a:rPr>
              <a:t>與更快速的銷售與生</a:t>
            </a:r>
            <a:endParaRPr lang="en-US" altLang="zh-TW" sz="2800" smtClean="0">
              <a:solidFill>
                <a:srgbClr val="FF0000"/>
              </a:solidFill>
              <a:sym typeface="Wingdings" pitchFamily="2" charset="2"/>
            </a:endParaRPr>
          </a:p>
          <a:p>
            <a:pPr eaLnBrk="1" hangingPunct="1">
              <a:buFont typeface="Wingdings" pitchFamily="2" charset="2"/>
              <a:buNone/>
            </a:pPr>
            <a:r>
              <a:rPr lang="en-US" altLang="zh-TW" sz="2800" smtClean="0">
                <a:solidFill>
                  <a:srgbClr val="FF0000"/>
                </a:solidFill>
                <a:sym typeface="Wingdings" pitchFamily="2" charset="2"/>
              </a:rPr>
              <a:t>	</a:t>
            </a:r>
            <a:r>
              <a:rPr lang="zh-TW" altLang="en-US" sz="2800" smtClean="0">
                <a:solidFill>
                  <a:srgbClr val="FF0000"/>
                </a:solidFill>
                <a:sym typeface="Wingdings" pitchFamily="2" charset="2"/>
              </a:rPr>
              <a:t>產流程回應變動</a:t>
            </a:r>
            <a:endParaRPr lang="en-US" altLang="zh-TW" sz="2800" smtClean="0">
              <a:solidFill>
                <a:srgbClr val="FF0000"/>
              </a:solidFill>
              <a:sym typeface="Wingdings" pitchFamily="2" charset="2"/>
            </a:endParaRPr>
          </a:p>
        </p:txBody>
      </p:sp>
      <p:sp>
        <p:nvSpPr>
          <p:cNvPr id="509959" name="日期版面配置區 18"/>
          <p:cNvSpPr>
            <a:spLocks noGrp="1"/>
          </p:cNvSpPr>
          <p:nvPr>
            <p:ph type="dt" sz="half" idx="4294967295"/>
          </p:nvPr>
        </p:nvSpPr>
        <p:spPr>
          <a:xfrm>
            <a:off x="809625" y="6373813"/>
            <a:ext cx="1905000" cy="457200"/>
          </a:xfrm>
          <a:noFill/>
        </p:spPr>
        <p:txBody>
          <a:bodyPr/>
          <a:lstStyle/>
          <a:p>
            <a:fld id="{BDFFCC65-E202-4455-A1CB-80D85E086C4C}" type="datetime1">
              <a:rPr lang="zh-TW" altLang="en-US" smtClean="0">
                <a:ea typeface="新細明體" charset="-120"/>
              </a:rPr>
              <a:pPr/>
              <a:t>2011/10/31</a:t>
            </a:fld>
            <a:endParaRPr lang="en-US" altLang="zh-TW" smtClean="0">
              <a:ea typeface="新細明體" charset="-120"/>
            </a:endParaRPr>
          </a:p>
        </p:txBody>
      </p:sp>
      <p:sp>
        <p:nvSpPr>
          <p:cNvPr id="509961" name="頁尾版面配置區 20"/>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09960" name="投影片編號版面配置區 19"/>
          <p:cNvSpPr>
            <a:spLocks noGrp="1"/>
          </p:cNvSpPr>
          <p:nvPr>
            <p:ph type="sldNum" sz="quarter" idx="12"/>
          </p:nvPr>
        </p:nvSpPr>
        <p:spPr>
          <a:noFill/>
        </p:spPr>
        <p:txBody>
          <a:bodyPr/>
          <a:lstStyle/>
          <a:p>
            <a:fld id="{B5BBD4FC-2680-491F-B4DF-F8131D557FCA}" type="slidenum">
              <a:rPr lang="en-US" altLang="zh-TW" smtClean="0">
                <a:ea typeface="新細明體" charset="-120"/>
              </a:rPr>
              <a:pPr/>
              <a:t>10</a:t>
            </a:fld>
            <a:endParaRPr lang="en-US" altLang="zh-TW" smtClean="0">
              <a:ea typeface="新細明體" charset="-120"/>
            </a:endParaRPr>
          </a:p>
        </p:txBody>
      </p:sp>
      <p:grpSp>
        <p:nvGrpSpPr>
          <p:cNvPr id="2" name="群組 32"/>
          <p:cNvGrpSpPr>
            <a:grpSpLocks/>
          </p:cNvGrpSpPr>
          <p:nvPr/>
        </p:nvGrpSpPr>
        <p:grpSpPr bwMode="auto">
          <a:xfrm>
            <a:off x="4630738" y="3500438"/>
            <a:ext cx="4227512" cy="2941637"/>
            <a:chOff x="2202062" y="3429000"/>
            <a:chExt cx="4227326" cy="2941100"/>
          </a:xfrm>
        </p:grpSpPr>
        <p:sp>
          <p:nvSpPr>
            <p:cNvPr id="34" name="手繪多邊形 33"/>
            <p:cNvSpPr/>
            <p:nvPr/>
          </p:nvSpPr>
          <p:spPr bwMode="auto">
            <a:xfrm>
              <a:off x="2571933" y="3714698"/>
              <a:ext cx="1101677" cy="999942"/>
            </a:xfrm>
            <a:custGeom>
              <a:avLst/>
              <a:gdLst>
                <a:gd name="connsiteX0" fmla="*/ 0 w 1173891"/>
                <a:gd name="connsiteY0" fmla="*/ 926757 h 926757"/>
                <a:gd name="connsiteX1" fmla="*/ 271848 w 1173891"/>
                <a:gd name="connsiteY1" fmla="*/ 481913 h 926757"/>
                <a:gd name="connsiteX2" fmla="*/ 568410 w 1173891"/>
                <a:gd name="connsiteY2" fmla="*/ 222422 h 926757"/>
                <a:gd name="connsiteX3" fmla="*/ 951470 w 1173891"/>
                <a:gd name="connsiteY3" fmla="*/ 49427 h 926757"/>
                <a:gd name="connsiteX4" fmla="*/ 1173891 w 1173891"/>
                <a:gd name="connsiteY4" fmla="*/ 0 h 926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891" h="926757">
                  <a:moveTo>
                    <a:pt x="0" y="926757"/>
                  </a:moveTo>
                  <a:cubicBezTo>
                    <a:pt x="88556" y="763029"/>
                    <a:pt x="177113" y="599302"/>
                    <a:pt x="271848" y="481913"/>
                  </a:cubicBezTo>
                  <a:cubicBezTo>
                    <a:pt x="366583" y="364524"/>
                    <a:pt x="455140" y="294503"/>
                    <a:pt x="568410" y="222422"/>
                  </a:cubicBezTo>
                  <a:cubicBezTo>
                    <a:pt x="681680" y="150341"/>
                    <a:pt x="850557" y="86497"/>
                    <a:pt x="951470" y="49427"/>
                  </a:cubicBezTo>
                  <a:cubicBezTo>
                    <a:pt x="1052383" y="12357"/>
                    <a:pt x="1113137" y="6178"/>
                    <a:pt x="1173891" y="0"/>
                  </a:cubicBezTo>
                </a:path>
              </a:pathLst>
            </a:cu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ln>
                  <a:solidFill>
                    <a:srgbClr val="CC3300"/>
                  </a:solidFill>
                </a:ln>
                <a:solidFill>
                  <a:srgbClr val="003366"/>
                </a:solidFill>
                <a:latin typeface="Times New Roman" pitchFamily="18" charset="0"/>
                <a:ea typeface="新細明體" pitchFamily="18" charset="-120"/>
              </a:endParaRPr>
            </a:p>
          </p:txBody>
        </p:sp>
        <p:sp>
          <p:nvSpPr>
            <p:cNvPr id="509963" name="文字方塊 34"/>
            <p:cNvSpPr txBox="1">
              <a:spLocks noChangeArrowheads="1"/>
            </p:cNvSpPr>
            <p:nvPr/>
          </p:nvSpPr>
          <p:spPr bwMode="auto">
            <a:xfrm>
              <a:off x="3968107" y="3429000"/>
              <a:ext cx="877163"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庫存量</a:t>
              </a:r>
            </a:p>
          </p:txBody>
        </p:sp>
        <p:sp>
          <p:nvSpPr>
            <p:cNvPr id="509964" name="文字方塊 35"/>
            <p:cNvSpPr txBox="1">
              <a:spLocks noChangeArrowheads="1"/>
            </p:cNvSpPr>
            <p:nvPr/>
          </p:nvSpPr>
          <p:spPr bwMode="auto">
            <a:xfrm>
              <a:off x="3845138" y="6000768"/>
              <a:ext cx="1338829"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市場需求量</a:t>
              </a:r>
            </a:p>
          </p:txBody>
        </p:sp>
        <p:grpSp>
          <p:nvGrpSpPr>
            <p:cNvPr id="3" name="群組 41"/>
            <p:cNvGrpSpPr>
              <a:grpSpLocks/>
            </p:cNvGrpSpPr>
            <p:nvPr/>
          </p:nvGrpSpPr>
          <p:grpSpPr bwMode="auto">
            <a:xfrm rot="-179017">
              <a:off x="2202062" y="4766209"/>
              <a:ext cx="785818" cy="500066"/>
              <a:chOff x="1071538" y="5214950"/>
              <a:chExt cx="785818" cy="500066"/>
            </a:xfrm>
          </p:grpSpPr>
          <p:sp>
            <p:nvSpPr>
              <p:cNvPr id="509971" name="文字方塊 42"/>
              <p:cNvSpPr txBox="1">
                <a:spLocks noChangeArrowheads="1"/>
              </p:cNvSpPr>
              <p:nvPr/>
            </p:nvSpPr>
            <p:spPr bwMode="auto">
              <a:xfrm>
                <a:off x="1071538" y="5286388"/>
                <a:ext cx="761747" cy="369332"/>
              </a:xfrm>
              <a:prstGeom prst="rect">
                <a:avLst/>
              </a:prstGeom>
              <a:noFill/>
              <a:ln w="9525">
                <a:noFill/>
                <a:miter lim="800000"/>
                <a:headEnd/>
                <a:tailEnd/>
              </a:ln>
            </p:spPr>
            <p:txBody>
              <a:bodyPr wrap="none">
                <a:spAutoFit/>
              </a:bodyPr>
              <a:lstStyle/>
              <a:p>
                <a:pPr algn="ctr"/>
                <a:r>
                  <a:rPr lang="zh-TW" altLang="en-US" b="1">
                    <a:solidFill>
                      <a:srgbClr val="FF0000"/>
                    </a:solidFill>
                    <a:latin typeface="Times New Roman" pitchFamily="18" charset="0"/>
                  </a:rPr>
                  <a:t> 滯延 </a:t>
                </a:r>
              </a:p>
            </p:txBody>
          </p:sp>
          <p:cxnSp>
            <p:nvCxnSpPr>
              <p:cNvPr id="509972" name="直線接點 43"/>
              <p:cNvCxnSpPr>
                <a:cxnSpLocks noChangeShapeType="1"/>
              </p:cNvCxnSpPr>
              <p:nvPr/>
            </p:nvCxnSpPr>
            <p:spPr bwMode="auto">
              <a:xfrm>
                <a:off x="1071538" y="5214950"/>
                <a:ext cx="785818" cy="1588"/>
              </a:xfrm>
              <a:prstGeom prst="line">
                <a:avLst/>
              </a:prstGeom>
              <a:noFill/>
              <a:ln w="38100" algn="ctr">
                <a:solidFill>
                  <a:schemeClr val="tx1"/>
                </a:solidFill>
                <a:round/>
                <a:headEnd/>
                <a:tailEnd/>
              </a:ln>
            </p:spPr>
          </p:cxnSp>
          <p:cxnSp>
            <p:nvCxnSpPr>
              <p:cNvPr id="509973" name="直線接點 44"/>
              <p:cNvCxnSpPr>
                <a:cxnSpLocks noChangeShapeType="1"/>
              </p:cNvCxnSpPr>
              <p:nvPr/>
            </p:nvCxnSpPr>
            <p:spPr bwMode="auto">
              <a:xfrm>
                <a:off x="1071538" y="5713428"/>
                <a:ext cx="785818" cy="1588"/>
              </a:xfrm>
              <a:prstGeom prst="line">
                <a:avLst/>
              </a:prstGeom>
              <a:noFill/>
              <a:ln w="38100" algn="ctr">
                <a:solidFill>
                  <a:schemeClr val="tx1"/>
                </a:solidFill>
                <a:round/>
                <a:headEnd/>
                <a:tailEnd/>
              </a:ln>
            </p:spPr>
          </p:cxnSp>
        </p:grpSp>
        <p:sp>
          <p:nvSpPr>
            <p:cNvPr id="38" name="手繪多邊形 37"/>
            <p:cNvSpPr/>
            <p:nvPr/>
          </p:nvSpPr>
          <p:spPr bwMode="auto">
            <a:xfrm rot="21334415">
              <a:off x="2676703" y="5255878"/>
              <a:ext cx="1087390" cy="926931"/>
            </a:xfrm>
            <a:custGeom>
              <a:avLst/>
              <a:gdLst>
                <a:gd name="connsiteX0" fmla="*/ 0 w 1087394"/>
                <a:gd name="connsiteY0" fmla="*/ 0 h 926757"/>
                <a:gd name="connsiteX1" fmla="*/ 37070 w 1087394"/>
                <a:gd name="connsiteY1" fmla="*/ 247135 h 926757"/>
                <a:gd name="connsiteX2" fmla="*/ 123567 w 1087394"/>
                <a:gd name="connsiteY2" fmla="*/ 444843 h 926757"/>
                <a:gd name="connsiteX3" fmla="*/ 259492 w 1087394"/>
                <a:gd name="connsiteY3" fmla="*/ 630194 h 926757"/>
                <a:gd name="connsiteX4" fmla="*/ 420129 w 1087394"/>
                <a:gd name="connsiteY4" fmla="*/ 766119 h 926757"/>
                <a:gd name="connsiteX5" fmla="*/ 605481 w 1087394"/>
                <a:gd name="connsiteY5" fmla="*/ 864973 h 926757"/>
                <a:gd name="connsiteX6" fmla="*/ 840259 w 1087394"/>
                <a:gd name="connsiteY6" fmla="*/ 914400 h 926757"/>
                <a:gd name="connsiteX7" fmla="*/ 1087394 w 1087394"/>
                <a:gd name="connsiteY7" fmla="*/ 926757 h 926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7394" h="926757">
                  <a:moveTo>
                    <a:pt x="0" y="0"/>
                  </a:moveTo>
                  <a:cubicBezTo>
                    <a:pt x="8238" y="86497"/>
                    <a:pt x="16476" y="172995"/>
                    <a:pt x="37070" y="247135"/>
                  </a:cubicBezTo>
                  <a:cubicBezTo>
                    <a:pt x="57664" y="321275"/>
                    <a:pt x="86497" y="381000"/>
                    <a:pt x="123567" y="444843"/>
                  </a:cubicBezTo>
                  <a:cubicBezTo>
                    <a:pt x="160637" y="508686"/>
                    <a:pt x="210065" y="576648"/>
                    <a:pt x="259492" y="630194"/>
                  </a:cubicBezTo>
                  <a:cubicBezTo>
                    <a:pt x="308919" y="683740"/>
                    <a:pt x="362464" y="726989"/>
                    <a:pt x="420129" y="766119"/>
                  </a:cubicBezTo>
                  <a:cubicBezTo>
                    <a:pt x="477794" y="805249"/>
                    <a:pt x="535459" y="840260"/>
                    <a:pt x="605481" y="864973"/>
                  </a:cubicBezTo>
                  <a:cubicBezTo>
                    <a:pt x="675503" y="889686"/>
                    <a:pt x="759940" y="904103"/>
                    <a:pt x="840259" y="914400"/>
                  </a:cubicBezTo>
                  <a:cubicBezTo>
                    <a:pt x="920578" y="924697"/>
                    <a:pt x="1003986" y="925727"/>
                    <a:pt x="1087394" y="926757"/>
                  </a:cubicBezTo>
                </a:path>
              </a:pathLst>
            </a:custGeom>
            <a:noFill/>
            <a:ln w="38100" cap="flat" cmpd="sng" algn="ctr">
              <a:solidFill>
                <a:srgbClr val="FF0000"/>
              </a:solidFill>
              <a:prstDash val="solid"/>
              <a:round/>
              <a:headEnd type="none" w="med" len="med"/>
              <a:tailEnd type="none" w="med" len="med"/>
            </a:ln>
            <a:effectLst/>
          </p:spPr>
          <p:txBody>
            <a:bodyPr wrap="none"/>
            <a:lstStyle/>
            <a:p>
              <a:pPr>
                <a:defRPr/>
              </a:pPr>
              <a:endParaRPr lang="zh-TW" altLang="en-US" sz="2400">
                <a:ln>
                  <a:solidFill>
                    <a:srgbClr val="CC3300"/>
                  </a:solidFill>
                </a:ln>
                <a:solidFill>
                  <a:srgbClr val="003366"/>
                </a:solidFill>
                <a:latin typeface="Times New Roman" pitchFamily="18" charset="0"/>
                <a:ea typeface="新細明體" pitchFamily="18" charset="-120"/>
              </a:endParaRPr>
            </a:p>
          </p:txBody>
        </p:sp>
        <p:grpSp>
          <p:nvGrpSpPr>
            <p:cNvPr id="4" name="群組 47"/>
            <p:cNvGrpSpPr>
              <a:grpSpLocks/>
            </p:cNvGrpSpPr>
            <p:nvPr/>
          </p:nvGrpSpPr>
          <p:grpSpPr bwMode="auto">
            <a:xfrm>
              <a:off x="4000496" y="3643314"/>
              <a:ext cx="2428892" cy="2500330"/>
              <a:chOff x="4143372" y="3714752"/>
              <a:chExt cx="2000264" cy="2143140"/>
            </a:xfrm>
          </p:grpSpPr>
          <p:sp>
            <p:nvSpPr>
              <p:cNvPr id="41" name="弧形 40"/>
              <p:cNvSpPr/>
              <p:nvPr/>
            </p:nvSpPr>
            <p:spPr bwMode="auto">
              <a:xfrm>
                <a:off x="4143474" y="3714717"/>
                <a:ext cx="2000162" cy="2142734"/>
              </a:xfrm>
              <a:prstGeom prst="arc">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2" name="弧形 41"/>
              <p:cNvSpPr/>
              <p:nvPr/>
            </p:nvSpPr>
            <p:spPr bwMode="auto">
              <a:xfrm flipV="1">
                <a:off x="4143474" y="3714717"/>
                <a:ext cx="2000162" cy="2142734"/>
              </a:xfrm>
              <a:prstGeom prst="arc">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pic>
          <p:nvPicPr>
            <p:cNvPr id="509968" name="Picture 44"/>
            <p:cNvPicPr>
              <a:picLocks noChangeAspect="1" noChangeArrowheads="1"/>
            </p:cNvPicPr>
            <p:nvPr/>
          </p:nvPicPr>
          <p:blipFill>
            <a:blip r:embed="rId3" cstate="print"/>
            <a:srcRect/>
            <a:stretch>
              <a:fillRect/>
            </a:stretch>
          </p:blipFill>
          <p:spPr bwMode="auto">
            <a:xfrm>
              <a:off x="4000496" y="4357694"/>
              <a:ext cx="785818" cy="910281"/>
            </a:xfrm>
            <a:prstGeom prst="rect">
              <a:avLst/>
            </a:prstGeom>
            <a:noFill/>
            <a:ln w="28575">
              <a:noFill/>
              <a:miter lim="800000"/>
              <a:headEnd/>
              <a:tailEnd/>
            </a:ln>
          </p:spPr>
        </p:pic>
      </p:grpSp>
      <p:sp>
        <p:nvSpPr>
          <p:cNvPr id="509957" name="文字方塊 46"/>
          <p:cNvSpPr txBox="1">
            <a:spLocks noChangeArrowheads="1"/>
          </p:cNvSpPr>
          <p:nvPr/>
        </p:nvSpPr>
        <p:spPr bwMode="auto">
          <a:xfrm>
            <a:off x="7358063" y="55721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09958" name="文字方塊 47"/>
          <p:cNvSpPr txBox="1">
            <a:spLocks noChangeArrowheads="1"/>
          </p:cNvSpPr>
          <p:nvPr/>
        </p:nvSpPr>
        <p:spPr bwMode="auto">
          <a:xfrm>
            <a:off x="5572125" y="385762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0978" name="標題 1"/>
          <p:cNvSpPr>
            <a:spLocks noGrp="1"/>
          </p:cNvSpPr>
          <p:nvPr>
            <p:ph type="title"/>
          </p:nvPr>
        </p:nvSpPr>
        <p:spPr/>
        <p:txBody>
          <a:bodyPr/>
          <a:lstStyle/>
          <a:p>
            <a:r>
              <a:rPr lang="zh-TW" altLang="en-US" smtClean="0"/>
              <a:t>成長上限</a:t>
            </a:r>
          </a:p>
        </p:txBody>
      </p:sp>
      <p:sp>
        <p:nvSpPr>
          <p:cNvPr id="510995" name="日期版面配置區 19"/>
          <p:cNvSpPr>
            <a:spLocks noGrp="1"/>
          </p:cNvSpPr>
          <p:nvPr>
            <p:ph type="dt" sz="half" idx="4294967295"/>
          </p:nvPr>
        </p:nvSpPr>
        <p:spPr>
          <a:xfrm>
            <a:off x="809625" y="6373813"/>
            <a:ext cx="1905000" cy="457200"/>
          </a:xfrm>
          <a:noFill/>
        </p:spPr>
        <p:txBody>
          <a:bodyPr/>
          <a:lstStyle/>
          <a:p>
            <a:fld id="{6CBB45B0-CA2C-4113-B447-A9722AAFFC32}" type="datetime1">
              <a:rPr lang="zh-TW" altLang="en-US" smtClean="0">
                <a:ea typeface="新細明體" charset="-120"/>
              </a:rPr>
              <a:pPr/>
              <a:t>2011/10/31</a:t>
            </a:fld>
            <a:endParaRPr lang="en-US" altLang="zh-TW" smtClean="0">
              <a:ea typeface="新細明體" charset="-120"/>
            </a:endParaRPr>
          </a:p>
        </p:txBody>
      </p:sp>
      <p:sp>
        <p:nvSpPr>
          <p:cNvPr id="510997" name="頁尾版面配置區 21"/>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10996" name="投影片編號版面配置區 20"/>
          <p:cNvSpPr>
            <a:spLocks noGrp="1"/>
          </p:cNvSpPr>
          <p:nvPr>
            <p:ph type="sldNum" sz="quarter" idx="12"/>
          </p:nvPr>
        </p:nvSpPr>
        <p:spPr>
          <a:noFill/>
        </p:spPr>
        <p:txBody>
          <a:bodyPr/>
          <a:lstStyle/>
          <a:p>
            <a:fld id="{0B4B69B3-85FC-4C11-8E5F-75AA5DB4B6C4}" type="slidenum">
              <a:rPr lang="en-US" altLang="zh-TW" smtClean="0">
                <a:ea typeface="新細明體" charset="-120"/>
              </a:rPr>
              <a:pPr/>
              <a:t>11</a:t>
            </a:fld>
            <a:endParaRPr lang="en-US" altLang="zh-TW" smtClean="0">
              <a:ea typeface="新細明體" charset="-120"/>
            </a:endParaRPr>
          </a:p>
        </p:txBody>
      </p:sp>
      <p:sp>
        <p:nvSpPr>
          <p:cNvPr id="4" name="Rectangle 47"/>
          <p:cNvSpPr txBox="1">
            <a:spLocks noChangeArrowheads="1"/>
          </p:cNvSpPr>
          <p:nvPr/>
        </p:nvSpPr>
        <p:spPr bwMode="auto">
          <a:xfrm>
            <a:off x="762000" y="2209800"/>
            <a:ext cx="8024813" cy="2505075"/>
          </a:xfrm>
          <a:prstGeom prst="rect">
            <a:avLst/>
          </a:prstGeom>
          <a:noFill/>
          <a:ln w="9525">
            <a:noFill/>
            <a:miter lim="800000"/>
            <a:headEnd/>
            <a:tailEnd/>
          </a:ln>
        </p:spPr>
        <p:txBody>
          <a:bodyPr/>
          <a:lstStyle/>
          <a:p>
            <a:pPr marL="342900" indent="-342900">
              <a:spcBef>
                <a:spcPct val="20000"/>
              </a:spcBef>
              <a:buClr>
                <a:srgbClr val="003366"/>
              </a:buClr>
              <a:buFont typeface="Wingdings" pitchFamily="2" charset="2"/>
              <a:buChar char="w"/>
              <a:defRPr/>
            </a:pPr>
            <a:r>
              <a:rPr lang="en-US" altLang="zh-TW" sz="2400" kern="0" dirty="0">
                <a:solidFill>
                  <a:srgbClr val="003366"/>
                </a:solidFill>
                <a:latin typeface="Arial"/>
                <a:ea typeface="微軟正黑體"/>
              </a:rPr>
              <a:t>[</a:t>
            </a:r>
            <a:r>
              <a:rPr lang="zh-TW" altLang="en-US" sz="2400" kern="0" dirty="0">
                <a:solidFill>
                  <a:srgbClr val="003366"/>
                </a:solidFill>
                <a:latin typeface="Arial"/>
                <a:ea typeface="微軟正黑體"/>
              </a:rPr>
              <a:t>狀況描述</a:t>
            </a:r>
            <a:r>
              <a:rPr lang="en-US" altLang="zh-TW" sz="2400" kern="0" dirty="0">
                <a:solidFill>
                  <a:srgbClr val="003366"/>
                </a:solidFill>
                <a:latin typeface="Arial"/>
                <a:ea typeface="微軟正黑體"/>
              </a:rPr>
              <a:t>]</a:t>
            </a:r>
          </a:p>
          <a:p>
            <a:pPr marL="742950" lvl="1" indent="-285750">
              <a:spcBef>
                <a:spcPct val="20000"/>
              </a:spcBef>
              <a:buClr>
                <a:srgbClr val="003366"/>
              </a:buClr>
              <a:buSzPct val="55000"/>
              <a:buFont typeface="Wingdings" pitchFamily="2" charset="2"/>
              <a:buChar char="n"/>
              <a:defRPr/>
            </a:pPr>
            <a:r>
              <a:rPr lang="zh-TW" altLang="en-US" sz="2000" kern="0" dirty="0">
                <a:solidFill>
                  <a:srgbClr val="003366"/>
                </a:solidFill>
                <a:latin typeface="Arial"/>
                <a:ea typeface="微軟正黑體"/>
              </a:rPr>
              <a:t>增強環路造成的成長，到了某處總會遇到限制與瓶頸</a:t>
            </a:r>
            <a:endParaRPr lang="en-US" altLang="zh-TW" sz="2000" kern="0" dirty="0">
              <a:solidFill>
                <a:srgbClr val="003366"/>
              </a:solidFill>
              <a:latin typeface="Arial"/>
              <a:ea typeface="微軟正黑體"/>
            </a:endParaRPr>
          </a:p>
          <a:p>
            <a:pPr marL="742950" lvl="1" indent="-285750">
              <a:spcBef>
                <a:spcPct val="20000"/>
              </a:spcBef>
              <a:buClr>
                <a:srgbClr val="003366"/>
              </a:buClr>
              <a:buSzPct val="55000"/>
              <a:buFont typeface="Wingdings" pitchFamily="2" charset="2"/>
              <a:buChar char="n"/>
              <a:defRPr/>
            </a:pPr>
            <a:r>
              <a:rPr lang="zh-TW" altLang="en-US" sz="2000" kern="0" dirty="0">
                <a:solidFill>
                  <a:srgbClr val="003366"/>
                </a:solidFill>
                <a:latin typeface="Arial"/>
                <a:ea typeface="微軟正黑體"/>
              </a:rPr>
              <a:t>成長停止因為到達極限</a:t>
            </a:r>
          </a:p>
          <a:p>
            <a:pPr marL="342900" indent="-342900">
              <a:spcBef>
                <a:spcPct val="20000"/>
              </a:spcBef>
              <a:buClr>
                <a:srgbClr val="003366"/>
              </a:buClr>
              <a:buFont typeface="Wingdings" pitchFamily="2" charset="2"/>
              <a:buChar char="w"/>
              <a:defRPr/>
            </a:pPr>
            <a:r>
              <a:rPr lang="en-US" altLang="zh-TW" sz="2400" kern="0" dirty="0">
                <a:solidFill>
                  <a:srgbClr val="FF0000"/>
                </a:solidFill>
                <a:latin typeface="Arial"/>
                <a:ea typeface="微軟正黑體"/>
              </a:rPr>
              <a:t>[</a:t>
            </a:r>
            <a:r>
              <a:rPr lang="zh-TW" altLang="en-US" sz="2400" kern="0" dirty="0">
                <a:solidFill>
                  <a:srgbClr val="FF0000"/>
                </a:solidFill>
                <a:latin typeface="Arial"/>
                <a:ea typeface="微軟正黑體"/>
              </a:rPr>
              <a:t>管理方針</a:t>
            </a:r>
            <a:r>
              <a:rPr lang="en-US" altLang="zh-TW" sz="2400" kern="0" dirty="0">
                <a:solidFill>
                  <a:srgbClr val="FF0000"/>
                </a:solidFill>
                <a:latin typeface="Arial"/>
                <a:ea typeface="微軟正黑體"/>
              </a:rPr>
              <a:t>]</a:t>
            </a:r>
          </a:p>
          <a:p>
            <a:pPr marL="742950" lvl="1" indent="-285750">
              <a:spcBef>
                <a:spcPct val="20000"/>
              </a:spcBef>
              <a:buClr>
                <a:srgbClr val="003366"/>
              </a:buClr>
              <a:buSzPct val="55000"/>
              <a:buFont typeface="Wingdings" pitchFamily="2" charset="2"/>
              <a:buChar char="n"/>
              <a:defRPr/>
            </a:pPr>
            <a:r>
              <a:rPr lang="zh-TW" altLang="en-US" sz="2000" kern="0" dirty="0">
                <a:solidFill>
                  <a:srgbClr val="FF0000"/>
                </a:solidFill>
                <a:latin typeface="Arial"/>
                <a:ea typeface="微軟正黑體"/>
              </a:rPr>
              <a:t>發生瓶頸時避免強力推動成長</a:t>
            </a:r>
            <a:endParaRPr lang="en-US" altLang="zh-TW" sz="2000" kern="0" dirty="0">
              <a:solidFill>
                <a:srgbClr val="FF0000"/>
              </a:solidFill>
              <a:latin typeface="Arial"/>
              <a:ea typeface="微軟正黑體"/>
            </a:endParaRPr>
          </a:p>
          <a:p>
            <a:pPr marL="742950" lvl="1" indent="-285750">
              <a:spcBef>
                <a:spcPct val="20000"/>
              </a:spcBef>
              <a:buClr>
                <a:srgbClr val="003366"/>
              </a:buClr>
              <a:buSzPct val="55000"/>
              <a:buFont typeface="Wingdings" pitchFamily="2" charset="2"/>
              <a:buChar char="n"/>
              <a:defRPr/>
            </a:pPr>
            <a:r>
              <a:rPr lang="zh-TW" altLang="en-US" sz="2000" kern="0" dirty="0">
                <a:solidFill>
                  <a:srgbClr val="FF0000"/>
                </a:solidFill>
                <a:latin typeface="Arial"/>
                <a:ea typeface="微軟正黑體"/>
              </a:rPr>
              <a:t>嘗試移除限制成長的調節環路</a:t>
            </a:r>
            <a:endParaRPr lang="en-US" altLang="zh-TW" kern="0" dirty="0">
              <a:solidFill>
                <a:srgbClr val="FF0000"/>
              </a:solidFill>
              <a:latin typeface="Arial"/>
              <a:ea typeface="微軟正黑體"/>
            </a:endParaRPr>
          </a:p>
          <a:p>
            <a:pPr marL="342900" indent="-342900">
              <a:spcBef>
                <a:spcPct val="20000"/>
              </a:spcBef>
              <a:buClr>
                <a:srgbClr val="003366"/>
              </a:buClr>
              <a:buFont typeface="Wingdings" pitchFamily="2" charset="2"/>
              <a:buNone/>
              <a:defRPr/>
            </a:pPr>
            <a:r>
              <a:rPr lang="en-US" altLang="zh-TW" sz="2400" kern="0" dirty="0">
                <a:solidFill>
                  <a:srgbClr val="003366"/>
                </a:solidFill>
                <a:latin typeface="Arial"/>
                <a:ea typeface="微軟正黑體"/>
              </a:rPr>
              <a:t>	</a:t>
            </a:r>
            <a:endParaRPr lang="zh-TW" altLang="en-US" sz="2400" kern="0" dirty="0">
              <a:solidFill>
                <a:srgbClr val="003366"/>
              </a:solidFill>
              <a:latin typeface="Arial"/>
              <a:ea typeface="微軟正黑體"/>
            </a:endParaRPr>
          </a:p>
        </p:txBody>
      </p:sp>
      <p:sp>
        <p:nvSpPr>
          <p:cNvPr id="510980" name="文字方塊 34"/>
          <p:cNvSpPr txBox="1">
            <a:spLocks noChangeArrowheads="1"/>
          </p:cNvSpPr>
          <p:nvPr/>
        </p:nvSpPr>
        <p:spPr bwMode="auto">
          <a:xfrm>
            <a:off x="1857375" y="5429250"/>
            <a:ext cx="180022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促進成長的要素</a:t>
            </a:r>
          </a:p>
        </p:txBody>
      </p:sp>
      <p:pic>
        <p:nvPicPr>
          <p:cNvPr id="510981" name="Picture 44"/>
          <p:cNvPicPr>
            <a:picLocks noChangeAspect="1" noChangeArrowheads="1"/>
          </p:cNvPicPr>
          <p:nvPr/>
        </p:nvPicPr>
        <p:blipFill>
          <a:blip r:embed="rId3" cstate="print"/>
          <a:srcRect/>
          <a:stretch>
            <a:fillRect/>
          </a:stretch>
        </p:blipFill>
        <p:spPr bwMode="auto">
          <a:xfrm>
            <a:off x="5929313" y="5214938"/>
            <a:ext cx="554037" cy="642937"/>
          </a:xfrm>
          <a:prstGeom prst="rect">
            <a:avLst/>
          </a:prstGeom>
          <a:noFill/>
          <a:ln w="28575">
            <a:noFill/>
            <a:miter lim="800000"/>
            <a:headEnd/>
            <a:tailEnd/>
          </a:ln>
        </p:spPr>
      </p:pic>
      <p:sp>
        <p:nvSpPr>
          <p:cNvPr id="8" name="弧形 7"/>
          <p:cNvSpPr/>
          <p:nvPr/>
        </p:nvSpPr>
        <p:spPr bwMode="auto">
          <a:xfrm rot="5400000">
            <a:off x="3232150" y="4911725"/>
            <a:ext cx="1357313" cy="1820863"/>
          </a:xfrm>
          <a:prstGeom prst="arc">
            <a:avLst>
              <a:gd name="adj1" fmla="val 16200000"/>
              <a:gd name="adj2" fmla="val 528457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9" name="弧形 8"/>
          <p:cNvSpPr/>
          <p:nvPr/>
        </p:nvSpPr>
        <p:spPr bwMode="auto">
          <a:xfrm rot="16200000" flipV="1">
            <a:off x="3232151" y="4554537"/>
            <a:ext cx="1357312" cy="1820863"/>
          </a:xfrm>
          <a:prstGeom prst="arc">
            <a:avLst>
              <a:gd name="adj1" fmla="val 16200000"/>
              <a:gd name="adj2" fmla="val 528457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0984" name="文字方塊 34"/>
          <p:cNvSpPr txBox="1">
            <a:spLocks noChangeArrowheads="1"/>
          </p:cNvSpPr>
          <p:nvPr/>
        </p:nvSpPr>
        <p:spPr bwMode="auto">
          <a:xfrm>
            <a:off x="4429125" y="5429250"/>
            <a:ext cx="1338263"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成長的情況</a:t>
            </a:r>
          </a:p>
        </p:txBody>
      </p:sp>
      <p:sp>
        <p:nvSpPr>
          <p:cNvPr id="11" name="弧形 10"/>
          <p:cNvSpPr/>
          <p:nvPr/>
        </p:nvSpPr>
        <p:spPr bwMode="auto">
          <a:xfrm rot="5400000" flipH="1" flipV="1">
            <a:off x="5590382" y="4553744"/>
            <a:ext cx="1357312" cy="1822450"/>
          </a:xfrm>
          <a:prstGeom prst="arc">
            <a:avLst>
              <a:gd name="adj1" fmla="val 16200000"/>
              <a:gd name="adj2" fmla="val 5284579"/>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0986" name="文字方塊 34"/>
          <p:cNvSpPr txBox="1">
            <a:spLocks noChangeArrowheads="1"/>
          </p:cNvSpPr>
          <p:nvPr/>
        </p:nvSpPr>
        <p:spPr bwMode="auto">
          <a:xfrm>
            <a:off x="6500813" y="5429250"/>
            <a:ext cx="180022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抑制成長的要素</a:t>
            </a:r>
          </a:p>
        </p:txBody>
      </p:sp>
      <p:sp>
        <p:nvSpPr>
          <p:cNvPr id="13" name="弧形 12"/>
          <p:cNvSpPr/>
          <p:nvPr/>
        </p:nvSpPr>
        <p:spPr bwMode="auto">
          <a:xfrm rot="16200000" flipH="1">
            <a:off x="5590381" y="4910932"/>
            <a:ext cx="1357313" cy="1822450"/>
          </a:xfrm>
          <a:prstGeom prst="arc">
            <a:avLst>
              <a:gd name="adj1" fmla="val 16200000"/>
              <a:gd name="adj2" fmla="val 5284579"/>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0988" name="Picture 43"/>
          <p:cNvPicPr>
            <a:picLocks noChangeAspect="1" noChangeArrowheads="1"/>
          </p:cNvPicPr>
          <p:nvPr/>
        </p:nvPicPr>
        <p:blipFill>
          <a:blip r:embed="rId4" cstate="print"/>
          <a:srcRect/>
          <a:stretch>
            <a:fillRect/>
          </a:stretch>
        </p:blipFill>
        <p:spPr bwMode="auto">
          <a:xfrm rot="6556">
            <a:off x="3714750" y="5429250"/>
            <a:ext cx="523875" cy="428625"/>
          </a:xfrm>
          <a:prstGeom prst="rect">
            <a:avLst/>
          </a:prstGeom>
          <a:noFill/>
          <a:ln w="28575">
            <a:noFill/>
            <a:miter lim="800000"/>
            <a:headEnd/>
            <a:tailEnd/>
          </a:ln>
        </p:spPr>
      </p:pic>
      <p:sp>
        <p:nvSpPr>
          <p:cNvPr id="510989" name="文字方塊 46"/>
          <p:cNvSpPr txBox="1">
            <a:spLocks noChangeArrowheads="1"/>
          </p:cNvSpPr>
          <p:nvPr/>
        </p:nvSpPr>
        <p:spPr bwMode="auto">
          <a:xfrm>
            <a:off x="5500688" y="500062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0990" name="文字方塊 47"/>
          <p:cNvSpPr txBox="1">
            <a:spLocks noChangeArrowheads="1"/>
          </p:cNvSpPr>
          <p:nvPr/>
        </p:nvSpPr>
        <p:spPr bwMode="auto">
          <a:xfrm>
            <a:off x="7143750" y="585787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0991" name="文字方塊 47"/>
          <p:cNvSpPr txBox="1">
            <a:spLocks noChangeArrowheads="1"/>
          </p:cNvSpPr>
          <p:nvPr/>
        </p:nvSpPr>
        <p:spPr bwMode="auto">
          <a:xfrm>
            <a:off x="4214813" y="50006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0992" name="文字方塊 47"/>
          <p:cNvSpPr txBox="1">
            <a:spLocks noChangeArrowheads="1"/>
          </p:cNvSpPr>
          <p:nvPr/>
        </p:nvSpPr>
        <p:spPr bwMode="auto">
          <a:xfrm>
            <a:off x="2428875" y="57150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19" name="弧形 18"/>
          <p:cNvSpPr/>
          <p:nvPr/>
        </p:nvSpPr>
        <p:spPr bwMode="auto">
          <a:xfrm rot="5400000">
            <a:off x="6304757" y="3982244"/>
            <a:ext cx="1357312" cy="1822450"/>
          </a:xfrm>
          <a:prstGeom prst="arc">
            <a:avLst>
              <a:gd name="adj1" fmla="val 15630011"/>
              <a:gd name="adj2" fmla="val 18978803"/>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0994" name="文字方塊 34"/>
          <p:cNvSpPr txBox="1">
            <a:spLocks noChangeArrowheads="1"/>
          </p:cNvSpPr>
          <p:nvPr/>
        </p:nvSpPr>
        <p:spPr bwMode="auto">
          <a:xfrm>
            <a:off x="6929438" y="4357688"/>
            <a:ext cx="1800225"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限制因素的情況</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002" name="標題 1"/>
          <p:cNvSpPr>
            <a:spLocks noGrp="1"/>
          </p:cNvSpPr>
          <p:nvPr>
            <p:ph type="title"/>
          </p:nvPr>
        </p:nvSpPr>
        <p:spPr/>
        <p:txBody>
          <a:bodyPr/>
          <a:lstStyle/>
          <a:p>
            <a:r>
              <a:rPr lang="zh-TW" altLang="en-US" smtClean="0"/>
              <a:t>成長上限─管理方針</a:t>
            </a:r>
          </a:p>
        </p:txBody>
      </p:sp>
      <p:sp>
        <p:nvSpPr>
          <p:cNvPr id="512003" name="內容版面配置區 2"/>
          <p:cNvSpPr>
            <a:spLocks noGrp="1"/>
          </p:cNvSpPr>
          <p:nvPr>
            <p:ph idx="1"/>
          </p:nvPr>
        </p:nvSpPr>
        <p:spPr/>
        <p:txBody>
          <a:bodyPr/>
          <a:lstStyle/>
          <a:p>
            <a:pPr>
              <a:lnSpc>
                <a:spcPct val="90000"/>
              </a:lnSpc>
            </a:pPr>
            <a:r>
              <a:rPr lang="zh-TW" altLang="en-US" sz="2400" smtClean="0"/>
              <a:t>包含成長的增強環路，碰上抑制成長的調節環路。</a:t>
            </a:r>
          </a:p>
          <a:p>
            <a:pPr>
              <a:lnSpc>
                <a:spcPct val="90000"/>
              </a:lnSpc>
            </a:pPr>
            <a:r>
              <a:rPr lang="zh-TW" altLang="en-US" sz="2400" b="1" u="sng" smtClean="0">
                <a:solidFill>
                  <a:srgbClr val="FF0000"/>
                </a:solidFill>
              </a:rPr>
              <a:t>以成長的環路為起點；槓桿解都在調節環路</a:t>
            </a:r>
            <a:r>
              <a:rPr lang="zh-TW" altLang="en-US" sz="2400" smtClean="0">
                <a:solidFill>
                  <a:srgbClr val="FF0000"/>
                </a:solidFill>
              </a:rPr>
              <a:t>。</a:t>
            </a:r>
          </a:p>
          <a:p>
            <a:pPr>
              <a:lnSpc>
                <a:spcPct val="90000"/>
              </a:lnSpc>
            </a:pPr>
            <a:r>
              <a:rPr lang="zh-TW" altLang="en-US" sz="2400" smtClean="0"/>
              <a:t>長期的兩種可能結果</a:t>
            </a:r>
            <a:endParaRPr lang="en-US" altLang="zh-TW" sz="2400" smtClean="0"/>
          </a:p>
          <a:p>
            <a:pPr lvl="1">
              <a:lnSpc>
                <a:spcPct val="90000"/>
              </a:lnSpc>
            </a:pPr>
            <a:r>
              <a:rPr lang="zh-TW" altLang="en-US" sz="2000" smtClean="0"/>
              <a:t>成長環路的增量 </a:t>
            </a:r>
            <a:r>
              <a:rPr lang="en-US" altLang="zh-TW" sz="2000" smtClean="0"/>
              <a:t>&gt; </a:t>
            </a:r>
            <a:r>
              <a:rPr lang="zh-TW" altLang="en-US" sz="2000" smtClean="0"/>
              <a:t>調節環路的增量 </a:t>
            </a:r>
            <a:r>
              <a:rPr lang="en-US" altLang="zh-TW" sz="2000" smtClean="0">
                <a:sym typeface="Wingdings" pitchFamily="2" charset="2"/>
              </a:rPr>
              <a:t> </a:t>
            </a:r>
            <a:r>
              <a:rPr lang="zh-TW" altLang="en-US" sz="2000" smtClean="0">
                <a:sym typeface="Wingdings" pitchFamily="2" charset="2"/>
              </a:rPr>
              <a:t>成長減緩</a:t>
            </a:r>
            <a:endParaRPr lang="en-US" altLang="zh-TW" sz="2000" smtClean="0">
              <a:sym typeface="Wingdings" pitchFamily="2" charset="2"/>
            </a:endParaRPr>
          </a:p>
          <a:p>
            <a:pPr lvl="1">
              <a:lnSpc>
                <a:spcPct val="90000"/>
              </a:lnSpc>
            </a:pPr>
            <a:r>
              <a:rPr lang="zh-TW" altLang="en-US" sz="2000" smtClean="0"/>
              <a:t>成長環路的增量 </a:t>
            </a:r>
            <a:r>
              <a:rPr lang="en-US" altLang="zh-TW" sz="2000" smtClean="0"/>
              <a:t>&lt; </a:t>
            </a:r>
            <a:r>
              <a:rPr lang="zh-TW" altLang="en-US" sz="2000" smtClean="0"/>
              <a:t>調節環路的增量 </a:t>
            </a:r>
            <a:r>
              <a:rPr lang="en-US" altLang="zh-TW" sz="2000" smtClean="0">
                <a:sym typeface="Wingdings" pitchFamily="2" charset="2"/>
              </a:rPr>
              <a:t> </a:t>
            </a:r>
            <a:r>
              <a:rPr lang="zh-TW" altLang="en-US" sz="2000" smtClean="0">
                <a:sym typeface="Wingdings" pitchFamily="2" charset="2"/>
              </a:rPr>
              <a:t>負成長</a:t>
            </a:r>
            <a:endParaRPr lang="en-US" altLang="zh-TW" sz="2000" smtClean="0"/>
          </a:p>
          <a:p>
            <a:pPr>
              <a:lnSpc>
                <a:spcPct val="90000"/>
              </a:lnSpc>
            </a:pPr>
            <a:r>
              <a:rPr lang="zh-TW" altLang="en-US" sz="2400" smtClean="0"/>
              <a:t>管理方針</a:t>
            </a:r>
            <a:endParaRPr lang="en-US" altLang="zh-TW" sz="2400" smtClean="0"/>
          </a:p>
          <a:p>
            <a:pPr lvl="1">
              <a:lnSpc>
                <a:spcPct val="90000"/>
              </a:lnSpc>
            </a:pPr>
            <a:r>
              <a:rPr lang="zh-TW" altLang="en-US" sz="2000" smtClean="0"/>
              <a:t>思索停滯不前原因的大好時機。</a:t>
            </a:r>
          </a:p>
          <a:p>
            <a:pPr lvl="1">
              <a:lnSpc>
                <a:spcPct val="90000"/>
              </a:lnSpc>
            </a:pPr>
            <a:r>
              <a:rPr lang="zh-TW" altLang="en-US" sz="2000" smtClean="0"/>
              <a:t>不要嘗試推動成長，要消除限制成長的因素。</a:t>
            </a:r>
          </a:p>
          <a:p>
            <a:pPr lvl="1">
              <a:lnSpc>
                <a:spcPct val="90000"/>
              </a:lnSpc>
            </a:pPr>
            <a:r>
              <a:rPr lang="zh-TW" altLang="en-US" sz="2000" smtClean="0"/>
              <a:t>預先估算末日來臨的時間，並及早減緩成長的步調，因為增強環路成長速度比我們想像的還要快。</a:t>
            </a:r>
            <a:endParaRPr lang="zh-TW" altLang="en-US" sz="2400" smtClean="0"/>
          </a:p>
        </p:txBody>
      </p:sp>
      <p:sp>
        <p:nvSpPr>
          <p:cNvPr id="512004" name="日期版面配置區 3"/>
          <p:cNvSpPr>
            <a:spLocks noGrp="1"/>
          </p:cNvSpPr>
          <p:nvPr>
            <p:ph type="dt" sz="half" idx="4294967295"/>
          </p:nvPr>
        </p:nvSpPr>
        <p:spPr>
          <a:xfrm>
            <a:off x="809625" y="6373813"/>
            <a:ext cx="1905000" cy="457200"/>
          </a:xfrm>
          <a:noFill/>
        </p:spPr>
        <p:txBody>
          <a:bodyPr/>
          <a:lstStyle/>
          <a:p>
            <a:fld id="{7C3309B2-7E10-497B-BAB8-CFFE32F94DDD}" type="datetime1">
              <a:rPr lang="zh-TW" altLang="en-US" smtClean="0">
                <a:ea typeface="新細明體" charset="-120"/>
              </a:rPr>
              <a:pPr/>
              <a:t>2011/10/31</a:t>
            </a:fld>
            <a:endParaRPr lang="en-US" altLang="zh-TW" smtClean="0">
              <a:ea typeface="新細明體" charset="-120"/>
            </a:endParaRPr>
          </a:p>
        </p:txBody>
      </p:sp>
      <p:sp>
        <p:nvSpPr>
          <p:cNvPr id="512006" name="頁尾版面配置區 5"/>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12005" name="投影片編號版面配置區 4"/>
          <p:cNvSpPr>
            <a:spLocks noGrp="1"/>
          </p:cNvSpPr>
          <p:nvPr>
            <p:ph type="sldNum" sz="quarter" idx="12"/>
          </p:nvPr>
        </p:nvSpPr>
        <p:spPr>
          <a:noFill/>
        </p:spPr>
        <p:txBody>
          <a:bodyPr/>
          <a:lstStyle/>
          <a:p>
            <a:fld id="{53054A44-54FD-4D75-904D-597BBF557973}" type="slidenum">
              <a:rPr lang="en-US" altLang="zh-TW" smtClean="0">
                <a:ea typeface="新細明體" charset="-120"/>
              </a:rPr>
              <a:pPr/>
              <a:t>12</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標題 1"/>
          <p:cNvSpPr>
            <a:spLocks noGrp="1"/>
          </p:cNvSpPr>
          <p:nvPr>
            <p:ph type="title"/>
          </p:nvPr>
        </p:nvSpPr>
        <p:spPr>
          <a:xfrm>
            <a:off x="1357313" y="609600"/>
            <a:ext cx="7415212" cy="1176338"/>
          </a:xfrm>
          <a:solidFill>
            <a:schemeClr val="accent5"/>
          </a:solidFill>
        </p:spPr>
        <p:txBody>
          <a:bodyPr/>
          <a:lstStyle/>
          <a:p>
            <a:pPr>
              <a:defRPr/>
            </a:pPr>
            <a:r>
              <a:rPr lang="zh-TW" altLang="en-US" dirty="0" smtClean="0"/>
              <a:t>成長上限案例─描述</a:t>
            </a:r>
          </a:p>
        </p:txBody>
      </p:sp>
      <p:sp>
        <p:nvSpPr>
          <p:cNvPr id="513027" name="內容版面配置區 2"/>
          <p:cNvSpPr>
            <a:spLocks noGrp="1"/>
          </p:cNvSpPr>
          <p:nvPr>
            <p:ph idx="1"/>
          </p:nvPr>
        </p:nvSpPr>
        <p:spPr/>
        <p:txBody>
          <a:bodyPr/>
          <a:lstStyle/>
          <a:p>
            <a:r>
              <a:rPr lang="zh-TW" altLang="en-US" sz="2400" smtClean="0"/>
              <a:t>西門商圈的發展，隨著人潮的增加，也使得商圈的形成與發展愈來愈好，商圈的發展愈好，商家的生意也就愈好，會引發更多商家的投入</a:t>
            </a:r>
            <a:endParaRPr lang="en-US" altLang="zh-TW" sz="2400" smtClean="0"/>
          </a:p>
          <a:p>
            <a:r>
              <a:rPr lang="zh-TW" altLang="en-US" sz="2400" smtClean="0"/>
              <a:t>在土地資源有限的情況下，商圈的租金日益高漲，店家的獲益又變得愈來愈少，獲益變少，商家的投入意願就會愈少，轉而向其他地區發展的商家就會愈多，使商圈的發展受限</a:t>
            </a:r>
            <a:endParaRPr lang="en-US" altLang="zh-TW" sz="2400" smtClean="0"/>
          </a:p>
          <a:p>
            <a:r>
              <a:rPr lang="zh-TW" altLang="en-US" sz="2400" smtClean="0"/>
              <a:t>人潮大量擁入時，產生治安問題、龍蛇雜處，影響商圈顧客進入之意願，反而造成人潮流失，終致商圈 沒落。</a:t>
            </a:r>
          </a:p>
          <a:p>
            <a:endParaRPr lang="zh-TW" altLang="en-US" sz="2400" smtClean="0"/>
          </a:p>
        </p:txBody>
      </p:sp>
      <p:sp>
        <p:nvSpPr>
          <p:cNvPr id="513028" name="日期版面配置區 3"/>
          <p:cNvSpPr>
            <a:spLocks noGrp="1"/>
          </p:cNvSpPr>
          <p:nvPr>
            <p:ph type="dt" sz="half" idx="4294967295"/>
          </p:nvPr>
        </p:nvSpPr>
        <p:spPr>
          <a:xfrm>
            <a:off x="809625" y="6373813"/>
            <a:ext cx="1905000" cy="457200"/>
          </a:xfrm>
          <a:noFill/>
        </p:spPr>
        <p:txBody>
          <a:bodyPr/>
          <a:lstStyle/>
          <a:p>
            <a:fld id="{4CA14C93-E543-4F66-A3A8-8392138298AE}" type="datetime1">
              <a:rPr lang="zh-TW" altLang="en-US" smtClean="0">
                <a:ea typeface="新細明體" charset="-120"/>
              </a:rPr>
              <a:pPr/>
              <a:t>2011/10/31</a:t>
            </a:fld>
            <a:endParaRPr lang="en-US" altLang="zh-TW" smtClean="0">
              <a:ea typeface="新細明體" charset="-120"/>
            </a:endParaRPr>
          </a:p>
        </p:txBody>
      </p:sp>
      <p:sp>
        <p:nvSpPr>
          <p:cNvPr id="513030" name="頁尾版面配置區 5"/>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13029" name="投影片編號版面配置區 4"/>
          <p:cNvSpPr>
            <a:spLocks noGrp="1"/>
          </p:cNvSpPr>
          <p:nvPr>
            <p:ph type="sldNum" sz="quarter" idx="12"/>
          </p:nvPr>
        </p:nvSpPr>
        <p:spPr>
          <a:noFill/>
        </p:spPr>
        <p:txBody>
          <a:bodyPr/>
          <a:lstStyle/>
          <a:p>
            <a:fld id="{57E3C494-6C39-49FF-AD72-B9A733E615E9}" type="slidenum">
              <a:rPr lang="en-US" altLang="zh-TW" smtClean="0">
                <a:ea typeface="新細明體" charset="-120"/>
              </a:rPr>
              <a:pPr/>
              <a:t>13</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標題 1"/>
          <p:cNvSpPr>
            <a:spLocks noGrp="1"/>
          </p:cNvSpPr>
          <p:nvPr>
            <p:ph type="title"/>
          </p:nvPr>
        </p:nvSpPr>
        <p:spPr>
          <a:xfrm>
            <a:off x="1357313" y="609600"/>
            <a:ext cx="7415212" cy="1176338"/>
          </a:xfrm>
          <a:solidFill>
            <a:schemeClr val="accent5"/>
          </a:solidFill>
        </p:spPr>
        <p:txBody>
          <a:bodyPr/>
          <a:lstStyle/>
          <a:p>
            <a:pPr>
              <a:defRPr/>
            </a:pPr>
            <a:r>
              <a:rPr lang="zh-TW" altLang="en-US" dirty="0" smtClean="0"/>
              <a:t>成長上限案例─基模</a:t>
            </a:r>
          </a:p>
        </p:txBody>
      </p:sp>
      <p:sp>
        <p:nvSpPr>
          <p:cNvPr id="514054" name="日期版面配置區 48"/>
          <p:cNvSpPr>
            <a:spLocks noGrp="1"/>
          </p:cNvSpPr>
          <p:nvPr>
            <p:ph type="dt" sz="half" idx="4294967295"/>
          </p:nvPr>
        </p:nvSpPr>
        <p:spPr>
          <a:xfrm>
            <a:off x="809625" y="6373813"/>
            <a:ext cx="1905000" cy="457200"/>
          </a:xfrm>
          <a:noFill/>
        </p:spPr>
        <p:txBody>
          <a:bodyPr/>
          <a:lstStyle/>
          <a:p>
            <a:fld id="{DFD116B4-F6AB-485D-B7C6-0FB85D279052}" type="datetime1">
              <a:rPr lang="zh-TW" altLang="en-US" smtClean="0">
                <a:ea typeface="新細明體" charset="-120"/>
              </a:rPr>
              <a:pPr/>
              <a:t>2011/10/31</a:t>
            </a:fld>
            <a:endParaRPr lang="en-US" altLang="zh-TW" smtClean="0">
              <a:ea typeface="新細明體" charset="-120"/>
            </a:endParaRPr>
          </a:p>
        </p:txBody>
      </p:sp>
      <p:sp>
        <p:nvSpPr>
          <p:cNvPr id="514056" name="頁尾版面配置區 50"/>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14055" name="投影片編號版面配置區 49"/>
          <p:cNvSpPr>
            <a:spLocks noGrp="1"/>
          </p:cNvSpPr>
          <p:nvPr>
            <p:ph type="sldNum" sz="quarter" idx="12"/>
          </p:nvPr>
        </p:nvSpPr>
        <p:spPr>
          <a:noFill/>
        </p:spPr>
        <p:txBody>
          <a:bodyPr/>
          <a:lstStyle/>
          <a:p>
            <a:fld id="{6D30E1A3-2E44-46E6-B7F1-430B7B6032AD}" type="slidenum">
              <a:rPr lang="en-US" altLang="zh-TW" smtClean="0">
                <a:ea typeface="新細明體" charset="-120"/>
              </a:rPr>
              <a:pPr/>
              <a:t>14</a:t>
            </a:fld>
            <a:endParaRPr lang="en-US" altLang="zh-TW" smtClean="0">
              <a:ea typeface="新細明體" charset="-120"/>
            </a:endParaRPr>
          </a:p>
        </p:txBody>
      </p:sp>
      <p:grpSp>
        <p:nvGrpSpPr>
          <p:cNvPr id="2" name="群組 48"/>
          <p:cNvGrpSpPr>
            <a:grpSpLocks/>
          </p:cNvGrpSpPr>
          <p:nvPr/>
        </p:nvGrpSpPr>
        <p:grpSpPr bwMode="auto">
          <a:xfrm>
            <a:off x="785813" y="3929063"/>
            <a:ext cx="7642225" cy="2786062"/>
            <a:chOff x="785813" y="3857899"/>
            <a:chExt cx="7642430" cy="2785789"/>
          </a:xfrm>
        </p:grpSpPr>
        <p:pic>
          <p:nvPicPr>
            <p:cNvPr id="514071" name="Picture 43"/>
            <p:cNvPicPr>
              <a:picLocks noChangeAspect="1" noChangeArrowheads="1"/>
            </p:cNvPicPr>
            <p:nvPr/>
          </p:nvPicPr>
          <p:blipFill>
            <a:blip r:embed="rId3" cstate="print"/>
            <a:srcRect/>
            <a:stretch>
              <a:fillRect/>
            </a:stretch>
          </p:blipFill>
          <p:spPr bwMode="auto">
            <a:xfrm rot="6556">
              <a:off x="4013363" y="4958939"/>
              <a:ext cx="630238" cy="514471"/>
            </a:xfrm>
            <a:prstGeom prst="rect">
              <a:avLst/>
            </a:prstGeom>
            <a:noFill/>
            <a:ln w="28575">
              <a:noFill/>
              <a:miter lim="800000"/>
              <a:headEnd/>
              <a:tailEnd/>
            </a:ln>
          </p:spPr>
        </p:pic>
        <p:sp>
          <p:nvSpPr>
            <p:cNvPr id="514072" name="Rectangle 10"/>
            <p:cNvSpPr>
              <a:spLocks noChangeArrowheads="1"/>
            </p:cNvSpPr>
            <p:nvPr/>
          </p:nvSpPr>
          <p:spPr bwMode="auto">
            <a:xfrm rot="6556">
              <a:off x="2641778" y="5166821"/>
              <a:ext cx="1009650" cy="246279"/>
            </a:xfrm>
            <a:prstGeom prst="rect">
              <a:avLst/>
            </a:prstGeom>
            <a:noFill/>
            <a:ln w="28575">
              <a:noFill/>
              <a:miter lim="800000"/>
              <a:headEnd/>
              <a:tailEnd/>
            </a:ln>
          </p:spPr>
          <p:txBody>
            <a:bodyPr lIns="0" tIns="0" rIns="0" bIns="0">
              <a:spAutoFit/>
            </a:bodyPr>
            <a:lstStyle/>
            <a:p>
              <a:pPr algn="ctr"/>
              <a:r>
                <a:rPr lang="zh-TW" altLang="en-US" sz="1600" b="1">
                  <a:solidFill>
                    <a:srgbClr val="003366"/>
                  </a:solidFill>
                  <a:latin typeface="Times New Roman" pitchFamily="18" charset="0"/>
                </a:rPr>
                <a:t>人潮</a:t>
              </a:r>
            </a:p>
          </p:txBody>
        </p:sp>
        <p:sp>
          <p:nvSpPr>
            <p:cNvPr id="514073" name="Rectangle 22"/>
            <p:cNvSpPr>
              <a:spLocks noChangeArrowheads="1"/>
            </p:cNvSpPr>
            <p:nvPr/>
          </p:nvSpPr>
          <p:spPr bwMode="auto">
            <a:xfrm rot="6556">
              <a:off x="4019503" y="4092676"/>
              <a:ext cx="917575" cy="246279"/>
            </a:xfrm>
            <a:prstGeom prst="rect">
              <a:avLst/>
            </a:prstGeom>
            <a:noFill/>
            <a:ln w="28575">
              <a:noFill/>
              <a:miter lim="800000"/>
              <a:headEnd/>
              <a:tailEnd/>
            </a:ln>
          </p:spPr>
          <p:txBody>
            <a:bodyPr lIns="0" tIns="0" rIns="0" bIns="0">
              <a:spAutoFit/>
            </a:bodyPr>
            <a:lstStyle/>
            <a:p>
              <a:r>
                <a:rPr lang="zh-TW" altLang="en-US" sz="1600" b="1">
                  <a:solidFill>
                    <a:srgbClr val="002060"/>
                  </a:solidFill>
                  <a:latin typeface="新細明體" charset="-120"/>
                </a:rPr>
                <a:t>店家生意</a:t>
              </a:r>
            </a:p>
          </p:txBody>
        </p:sp>
        <p:sp>
          <p:nvSpPr>
            <p:cNvPr id="514074" name="Rectangle 4"/>
            <p:cNvSpPr>
              <a:spLocks noChangeArrowheads="1"/>
            </p:cNvSpPr>
            <p:nvPr/>
          </p:nvSpPr>
          <p:spPr bwMode="auto">
            <a:xfrm rot="6556">
              <a:off x="3856224" y="6148723"/>
              <a:ext cx="1025922" cy="246279"/>
            </a:xfrm>
            <a:prstGeom prst="rect">
              <a:avLst/>
            </a:prstGeom>
            <a:noFill/>
            <a:ln w="28575">
              <a:noFill/>
              <a:miter lim="800000"/>
              <a:headEnd/>
              <a:tailEnd/>
            </a:ln>
          </p:spPr>
          <p:txBody>
            <a:bodyPr wrap="none" lIns="0" tIns="0" rIns="0" bIns="0">
              <a:spAutoFit/>
            </a:bodyPr>
            <a:lstStyle/>
            <a:p>
              <a:r>
                <a:rPr lang="zh-TW" altLang="en-US" sz="1600" b="1">
                  <a:solidFill>
                    <a:srgbClr val="003366"/>
                  </a:solidFill>
                  <a:latin typeface="Times New Roman" pitchFamily="18" charset="0"/>
                </a:rPr>
                <a:t>商圈的發展</a:t>
              </a:r>
            </a:p>
          </p:txBody>
        </p:sp>
        <p:sp>
          <p:nvSpPr>
            <p:cNvPr id="514075" name="Rectangle 28"/>
            <p:cNvSpPr>
              <a:spLocks noChangeArrowheads="1"/>
            </p:cNvSpPr>
            <p:nvPr/>
          </p:nvSpPr>
          <p:spPr bwMode="auto">
            <a:xfrm rot="6556">
              <a:off x="7215405" y="5176051"/>
              <a:ext cx="938213" cy="246279"/>
            </a:xfrm>
            <a:prstGeom prst="rect">
              <a:avLst/>
            </a:prstGeom>
            <a:noFill/>
            <a:ln w="28575">
              <a:noFill/>
              <a:miter lim="800000"/>
              <a:headEnd/>
              <a:tailEnd/>
            </a:ln>
          </p:spPr>
          <p:txBody>
            <a:bodyPr lIns="0" tIns="0" rIns="0" bIns="0">
              <a:spAutoFit/>
            </a:bodyPr>
            <a:lstStyle/>
            <a:p>
              <a:r>
                <a:rPr lang="zh-TW" altLang="en-US" sz="1600" b="1">
                  <a:solidFill>
                    <a:srgbClr val="CC3300"/>
                  </a:solidFill>
                  <a:latin typeface="Times New Roman" pitchFamily="18" charset="0"/>
                </a:rPr>
                <a:t>店租高漲</a:t>
              </a:r>
            </a:p>
          </p:txBody>
        </p:sp>
        <p:pic>
          <p:nvPicPr>
            <p:cNvPr id="514076" name="Picture 44"/>
            <p:cNvPicPr>
              <a:picLocks noChangeAspect="1" noChangeArrowheads="1"/>
            </p:cNvPicPr>
            <p:nvPr/>
          </p:nvPicPr>
          <p:blipFill>
            <a:blip r:embed="rId4" cstate="print"/>
            <a:srcRect/>
            <a:stretch>
              <a:fillRect/>
            </a:stretch>
          </p:blipFill>
          <p:spPr bwMode="auto">
            <a:xfrm rot="6556">
              <a:off x="6358353" y="5032785"/>
              <a:ext cx="565150" cy="460483"/>
            </a:xfrm>
            <a:prstGeom prst="rect">
              <a:avLst/>
            </a:prstGeom>
            <a:noFill/>
            <a:ln w="28575">
              <a:noFill/>
              <a:miter lim="800000"/>
              <a:headEnd/>
              <a:tailEnd/>
            </a:ln>
          </p:spPr>
        </p:pic>
        <p:sp>
          <p:nvSpPr>
            <p:cNvPr id="514077" name="Rectangle 28"/>
            <p:cNvSpPr>
              <a:spLocks noChangeArrowheads="1"/>
            </p:cNvSpPr>
            <p:nvPr/>
          </p:nvSpPr>
          <p:spPr bwMode="auto">
            <a:xfrm rot="6556">
              <a:off x="8142885" y="3857899"/>
              <a:ext cx="285358" cy="1477675"/>
            </a:xfrm>
            <a:prstGeom prst="rect">
              <a:avLst/>
            </a:prstGeom>
            <a:noFill/>
            <a:ln w="28575">
              <a:noFill/>
              <a:miter lim="800000"/>
              <a:headEnd/>
              <a:tailEnd/>
            </a:ln>
          </p:spPr>
          <p:txBody>
            <a:bodyPr lIns="0" tIns="0" rIns="0" bIns="0">
              <a:spAutoFit/>
            </a:bodyPr>
            <a:lstStyle/>
            <a:p>
              <a:r>
                <a:rPr lang="zh-TW" altLang="en-US" sz="1600" b="1">
                  <a:solidFill>
                    <a:srgbClr val="CC3300"/>
                  </a:solidFill>
                  <a:latin typeface="Times New Roman" pitchFamily="18" charset="0"/>
                </a:rPr>
                <a:t>土地資源限制</a:t>
              </a:r>
            </a:p>
          </p:txBody>
        </p:sp>
        <p:sp>
          <p:nvSpPr>
            <p:cNvPr id="514078" name="Line 83"/>
            <p:cNvSpPr>
              <a:spLocks noChangeShapeType="1"/>
            </p:cNvSpPr>
            <p:nvPr/>
          </p:nvSpPr>
          <p:spPr bwMode="auto">
            <a:xfrm flipH="1">
              <a:off x="7713847" y="4674972"/>
              <a:ext cx="357191" cy="428729"/>
            </a:xfrm>
            <a:prstGeom prst="line">
              <a:avLst/>
            </a:prstGeom>
            <a:noFill/>
            <a:ln w="38100">
              <a:solidFill>
                <a:srgbClr val="CC3300"/>
              </a:solidFill>
              <a:round/>
              <a:headEnd/>
              <a:tailEnd type="triangle" w="lg" len="lg"/>
            </a:ln>
          </p:spPr>
          <p:txBody>
            <a:bodyPr/>
            <a:lstStyle/>
            <a:p>
              <a:endParaRPr lang="zh-TW" altLang="en-US"/>
            </a:p>
          </p:txBody>
        </p:sp>
        <p:sp>
          <p:nvSpPr>
            <p:cNvPr id="76" name="弧形 75"/>
            <p:cNvSpPr/>
            <p:nvPr/>
          </p:nvSpPr>
          <p:spPr bwMode="auto">
            <a:xfrm>
              <a:off x="3284605" y="4253147"/>
              <a:ext cx="1357348" cy="1785763"/>
            </a:xfrm>
            <a:prstGeom prst="arc">
              <a:avLst>
                <a:gd name="adj1" fmla="val 11004856"/>
                <a:gd name="adj2" fmla="val 16277015"/>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77" name="弧形 76"/>
            <p:cNvSpPr/>
            <p:nvPr/>
          </p:nvSpPr>
          <p:spPr bwMode="auto">
            <a:xfrm>
              <a:off x="3284605" y="4824591"/>
              <a:ext cx="1357348" cy="1428610"/>
            </a:xfrm>
            <a:prstGeom prst="arc">
              <a:avLst>
                <a:gd name="adj1" fmla="val 6520949"/>
                <a:gd name="adj2" fmla="val 1135265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78" name="弧形 77"/>
            <p:cNvSpPr/>
            <p:nvPr/>
          </p:nvSpPr>
          <p:spPr bwMode="auto">
            <a:xfrm>
              <a:off x="4141878" y="4753161"/>
              <a:ext cx="1357348" cy="1428610"/>
            </a:xfrm>
            <a:prstGeom prst="arc">
              <a:avLst>
                <a:gd name="adj1" fmla="val 21373435"/>
                <a:gd name="adj2" fmla="val 485413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4082" name="Rectangle 4"/>
            <p:cNvSpPr>
              <a:spLocks noChangeArrowheads="1"/>
            </p:cNvSpPr>
            <p:nvPr/>
          </p:nvSpPr>
          <p:spPr bwMode="auto">
            <a:xfrm rot="6556">
              <a:off x="5213545" y="5148552"/>
              <a:ext cx="820738" cy="246279"/>
            </a:xfrm>
            <a:prstGeom prst="rect">
              <a:avLst/>
            </a:prstGeom>
            <a:noFill/>
            <a:ln w="28575">
              <a:noFill/>
              <a:miter lim="800000"/>
              <a:headEnd/>
              <a:tailEnd/>
            </a:ln>
          </p:spPr>
          <p:txBody>
            <a:bodyPr wrap="none" lIns="0" tIns="0" rIns="0" bIns="0">
              <a:spAutoFit/>
            </a:bodyPr>
            <a:lstStyle/>
            <a:p>
              <a:r>
                <a:rPr lang="zh-TW" altLang="en-US" sz="1600" b="1">
                  <a:solidFill>
                    <a:srgbClr val="003366"/>
                  </a:solidFill>
                  <a:latin typeface="Times New Roman" pitchFamily="18" charset="0"/>
                </a:rPr>
                <a:t>店家獲利</a:t>
              </a:r>
            </a:p>
          </p:txBody>
        </p:sp>
        <p:sp>
          <p:nvSpPr>
            <p:cNvPr id="81" name="弧形 80"/>
            <p:cNvSpPr/>
            <p:nvPr/>
          </p:nvSpPr>
          <p:spPr bwMode="auto">
            <a:xfrm>
              <a:off x="4141878" y="4181717"/>
              <a:ext cx="1357348" cy="1785762"/>
            </a:xfrm>
            <a:prstGeom prst="arc">
              <a:avLst>
                <a:gd name="adj1" fmla="val 16784841"/>
                <a:gd name="adj2" fmla="val 21306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82" name="弧形 81"/>
            <p:cNvSpPr/>
            <p:nvPr/>
          </p:nvSpPr>
          <p:spPr bwMode="auto">
            <a:xfrm>
              <a:off x="5643693" y="4675381"/>
              <a:ext cx="1919338" cy="1785763"/>
            </a:xfrm>
            <a:prstGeom prst="arc">
              <a:avLst>
                <a:gd name="adj1" fmla="val 13263"/>
                <a:gd name="adj2" fmla="val 11215319"/>
              </a:avLst>
            </a:prstGeom>
            <a:noFill/>
            <a:ln w="38100" cap="flat" cmpd="sng" algn="ctr">
              <a:solidFill>
                <a:srgbClr val="CC33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83" name="弧形 82"/>
            <p:cNvSpPr/>
            <p:nvPr/>
          </p:nvSpPr>
          <p:spPr bwMode="auto">
            <a:xfrm>
              <a:off x="5645280" y="4318229"/>
              <a:ext cx="1927277" cy="1819097"/>
            </a:xfrm>
            <a:prstGeom prst="arc">
              <a:avLst>
                <a:gd name="adj1" fmla="val 11367982"/>
                <a:gd name="adj2" fmla="val 21095595"/>
              </a:avLst>
            </a:prstGeom>
            <a:noFill/>
            <a:ln w="38100" cap="flat" cmpd="sng" algn="ctr">
              <a:solidFill>
                <a:srgbClr val="CC33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4086" name="文字方塊 46"/>
            <p:cNvSpPr txBox="1">
              <a:spLocks noChangeArrowheads="1"/>
            </p:cNvSpPr>
            <p:nvPr/>
          </p:nvSpPr>
          <p:spPr bwMode="auto">
            <a:xfrm>
              <a:off x="5714973" y="5389520"/>
              <a:ext cx="492125" cy="46207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4087" name="文字方塊 47"/>
            <p:cNvSpPr txBox="1">
              <a:spLocks noChangeArrowheads="1"/>
            </p:cNvSpPr>
            <p:nvPr/>
          </p:nvSpPr>
          <p:spPr bwMode="auto">
            <a:xfrm>
              <a:off x="7358047" y="4389153"/>
              <a:ext cx="492125" cy="46207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4088" name="Rectangle 28"/>
            <p:cNvSpPr>
              <a:spLocks noChangeArrowheads="1"/>
            </p:cNvSpPr>
            <p:nvPr/>
          </p:nvSpPr>
          <p:spPr bwMode="auto">
            <a:xfrm rot="6556">
              <a:off x="785813" y="5182144"/>
              <a:ext cx="938213" cy="246279"/>
            </a:xfrm>
            <a:prstGeom prst="rect">
              <a:avLst/>
            </a:prstGeom>
            <a:noFill/>
            <a:ln w="28575">
              <a:noFill/>
              <a:miter lim="800000"/>
              <a:headEnd/>
              <a:tailEnd/>
            </a:ln>
          </p:spPr>
          <p:txBody>
            <a:bodyPr lIns="0" tIns="0" rIns="0" bIns="0">
              <a:spAutoFit/>
            </a:bodyPr>
            <a:lstStyle/>
            <a:p>
              <a:pPr algn="ctr"/>
              <a:r>
                <a:rPr lang="zh-TW" altLang="en-US" sz="1600" b="1">
                  <a:solidFill>
                    <a:srgbClr val="CC3300"/>
                  </a:solidFill>
                  <a:latin typeface="Times New Roman" pitchFamily="18" charset="0"/>
                </a:rPr>
                <a:t>治安問題</a:t>
              </a:r>
            </a:p>
          </p:txBody>
        </p:sp>
        <p:sp>
          <p:nvSpPr>
            <p:cNvPr id="87" name="弧形 86"/>
            <p:cNvSpPr/>
            <p:nvPr/>
          </p:nvSpPr>
          <p:spPr bwMode="auto">
            <a:xfrm>
              <a:off x="1212861" y="4610300"/>
              <a:ext cx="1919339" cy="1785762"/>
            </a:xfrm>
            <a:prstGeom prst="arc">
              <a:avLst>
                <a:gd name="adj1" fmla="val 13263"/>
                <a:gd name="adj2" fmla="val 10813581"/>
              </a:avLst>
            </a:prstGeom>
            <a:noFill/>
            <a:ln w="38100" cap="flat" cmpd="sng" algn="ctr">
              <a:solidFill>
                <a:srgbClr val="CC33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4090" name="文字方塊 47"/>
            <p:cNvSpPr txBox="1">
              <a:spLocks noChangeArrowheads="1"/>
            </p:cNvSpPr>
            <p:nvPr/>
          </p:nvSpPr>
          <p:spPr bwMode="auto">
            <a:xfrm>
              <a:off x="4784684" y="6181616"/>
              <a:ext cx="492125" cy="46207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4091" name="文字方塊 47"/>
            <p:cNvSpPr txBox="1">
              <a:spLocks noChangeArrowheads="1"/>
            </p:cNvSpPr>
            <p:nvPr/>
          </p:nvSpPr>
          <p:spPr bwMode="auto">
            <a:xfrm>
              <a:off x="3355924" y="5324159"/>
              <a:ext cx="492125" cy="46207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4092" name="文字方塊 47"/>
            <p:cNvSpPr txBox="1">
              <a:spLocks noChangeArrowheads="1"/>
            </p:cNvSpPr>
            <p:nvPr/>
          </p:nvSpPr>
          <p:spPr bwMode="auto">
            <a:xfrm>
              <a:off x="3784552" y="4252337"/>
              <a:ext cx="492125" cy="46207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4093" name="文字方塊 47"/>
            <p:cNvSpPr txBox="1">
              <a:spLocks noChangeArrowheads="1"/>
            </p:cNvSpPr>
            <p:nvPr/>
          </p:nvSpPr>
          <p:spPr bwMode="auto">
            <a:xfrm>
              <a:off x="4998997" y="4752521"/>
              <a:ext cx="492125" cy="46207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92" name="弧形 91"/>
            <p:cNvSpPr/>
            <p:nvPr/>
          </p:nvSpPr>
          <p:spPr bwMode="auto">
            <a:xfrm>
              <a:off x="1143010" y="4286482"/>
              <a:ext cx="2000304" cy="1785762"/>
            </a:xfrm>
            <a:prstGeom prst="arc">
              <a:avLst>
                <a:gd name="adj1" fmla="val 11004856"/>
                <a:gd name="adj2" fmla="val 21442390"/>
              </a:avLst>
            </a:prstGeom>
            <a:noFill/>
            <a:ln w="38100" cap="flat" cmpd="sng" algn="ctr">
              <a:solidFill>
                <a:srgbClr val="CC33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4095" name="文字方塊 47"/>
            <p:cNvSpPr txBox="1">
              <a:spLocks noChangeArrowheads="1"/>
            </p:cNvSpPr>
            <p:nvPr/>
          </p:nvSpPr>
          <p:spPr bwMode="auto">
            <a:xfrm>
              <a:off x="1285645" y="5357502"/>
              <a:ext cx="492125" cy="46207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4096" name="文字方塊 46"/>
            <p:cNvSpPr txBox="1">
              <a:spLocks noChangeArrowheads="1"/>
            </p:cNvSpPr>
            <p:nvPr/>
          </p:nvSpPr>
          <p:spPr bwMode="auto">
            <a:xfrm>
              <a:off x="2571529" y="4785863"/>
              <a:ext cx="492125" cy="46207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pic>
          <p:nvPicPr>
            <p:cNvPr id="514097" name="Picture 44"/>
            <p:cNvPicPr>
              <a:picLocks noChangeAspect="1" noChangeArrowheads="1"/>
            </p:cNvPicPr>
            <p:nvPr/>
          </p:nvPicPr>
          <p:blipFill>
            <a:blip r:embed="rId4" cstate="print"/>
            <a:srcRect/>
            <a:stretch>
              <a:fillRect/>
            </a:stretch>
          </p:blipFill>
          <p:spPr bwMode="auto">
            <a:xfrm rot="6556">
              <a:off x="1857375" y="5072063"/>
              <a:ext cx="565150" cy="460375"/>
            </a:xfrm>
            <a:prstGeom prst="rect">
              <a:avLst/>
            </a:prstGeom>
            <a:noFill/>
            <a:ln w="28575">
              <a:noFill/>
              <a:miter lim="800000"/>
              <a:headEnd/>
              <a:tailEnd/>
            </a:ln>
          </p:spPr>
        </p:pic>
        <p:sp>
          <p:nvSpPr>
            <p:cNvPr id="514098" name="文字方塊 115"/>
            <p:cNvSpPr txBox="1">
              <a:spLocks noChangeArrowheads="1"/>
            </p:cNvSpPr>
            <p:nvPr/>
          </p:nvSpPr>
          <p:spPr bwMode="auto">
            <a:xfrm>
              <a:off x="1714500" y="5786438"/>
              <a:ext cx="928688" cy="369887"/>
            </a:xfrm>
            <a:prstGeom prst="rect">
              <a:avLst/>
            </a:prstGeom>
            <a:noFill/>
            <a:ln w="9525">
              <a:noFill/>
              <a:miter lim="800000"/>
              <a:headEnd/>
              <a:tailEnd/>
            </a:ln>
          </p:spPr>
          <p:txBody>
            <a:bodyPr wrap="none">
              <a:spAutoFit/>
            </a:bodyPr>
            <a:lstStyle/>
            <a:p>
              <a:r>
                <a:rPr lang="en-US" altLang="zh-TW" b="1">
                  <a:solidFill>
                    <a:srgbClr val="FF0000"/>
                  </a:solidFill>
                  <a:latin typeface="Times New Roman" pitchFamily="18" charset="0"/>
                </a:rPr>
                <a:t>Loop#2</a:t>
              </a:r>
              <a:endParaRPr lang="zh-TW" altLang="en-US" b="1">
                <a:solidFill>
                  <a:srgbClr val="FF0000"/>
                </a:solidFill>
                <a:latin typeface="Times New Roman" pitchFamily="18" charset="0"/>
              </a:endParaRPr>
            </a:p>
          </p:txBody>
        </p:sp>
        <p:sp>
          <p:nvSpPr>
            <p:cNvPr id="514099" name="文字方塊 116"/>
            <p:cNvSpPr txBox="1">
              <a:spLocks noChangeArrowheads="1"/>
            </p:cNvSpPr>
            <p:nvPr/>
          </p:nvSpPr>
          <p:spPr bwMode="auto">
            <a:xfrm>
              <a:off x="6216657" y="5780361"/>
              <a:ext cx="928688" cy="369888"/>
            </a:xfrm>
            <a:prstGeom prst="rect">
              <a:avLst/>
            </a:prstGeom>
            <a:noFill/>
            <a:ln w="9525">
              <a:noFill/>
              <a:miter lim="800000"/>
              <a:headEnd/>
              <a:tailEnd/>
            </a:ln>
          </p:spPr>
          <p:txBody>
            <a:bodyPr wrap="none">
              <a:spAutoFit/>
            </a:bodyPr>
            <a:lstStyle/>
            <a:p>
              <a:r>
                <a:rPr lang="en-US" altLang="zh-TW" b="1">
                  <a:solidFill>
                    <a:srgbClr val="FF0000"/>
                  </a:solidFill>
                  <a:latin typeface="Times New Roman" pitchFamily="18" charset="0"/>
                </a:rPr>
                <a:t>Loop#1</a:t>
              </a:r>
              <a:endParaRPr lang="zh-TW" altLang="en-US" b="1">
                <a:solidFill>
                  <a:srgbClr val="FF0000"/>
                </a:solidFill>
                <a:latin typeface="Times New Roman" pitchFamily="18" charset="0"/>
              </a:endParaRPr>
            </a:p>
          </p:txBody>
        </p:sp>
      </p:grpSp>
      <p:grpSp>
        <p:nvGrpSpPr>
          <p:cNvPr id="3" name="群組 120"/>
          <p:cNvGrpSpPr>
            <a:grpSpLocks/>
          </p:cNvGrpSpPr>
          <p:nvPr/>
        </p:nvGrpSpPr>
        <p:grpSpPr bwMode="auto">
          <a:xfrm>
            <a:off x="5286375" y="2143125"/>
            <a:ext cx="2546350" cy="1870075"/>
            <a:chOff x="1714480" y="2071678"/>
            <a:chExt cx="2546098" cy="1869530"/>
          </a:xfrm>
        </p:grpSpPr>
        <p:grpSp>
          <p:nvGrpSpPr>
            <p:cNvPr id="4" name="群組 113"/>
            <p:cNvGrpSpPr>
              <a:grpSpLocks/>
            </p:cNvGrpSpPr>
            <p:nvPr/>
          </p:nvGrpSpPr>
          <p:grpSpPr bwMode="auto">
            <a:xfrm>
              <a:off x="1714480" y="2357430"/>
              <a:ext cx="2164034" cy="1583778"/>
              <a:chOff x="1356496" y="2143116"/>
              <a:chExt cx="2522018" cy="1798092"/>
            </a:xfrm>
          </p:grpSpPr>
          <p:cxnSp>
            <p:nvCxnSpPr>
              <p:cNvPr id="514066" name="直線接點 96"/>
              <p:cNvCxnSpPr>
                <a:cxnSpLocks noChangeShapeType="1"/>
              </p:cNvCxnSpPr>
              <p:nvPr/>
            </p:nvCxnSpPr>
            <p:spPr bwMode="auto">
              <a:xfrm rot="5400000">
                <a:off x="535753" y="2963859"/>
                <a:ext cx="1643074" cy="1588"/>
              </a:xfrm>
              <a:prstGeom prst="line">
                <a:avLst/>
              </a:prstGeom>
              <a:noFill/>
              <a:ln w="38100" algn="ctr">
                <a:solidFill>
                  <a:schemeClr val="tx1"/>
                </a:solidFill>
                <a:round/>
                <a:headEnd/>
                <a:tailEnd/>
              </a:ln>
            </p:spPr>
          </p:cxnSp>
          <p:cxnSp>
            <p:nvCxnSpPr>
              <p:cNvPr id="514067" name="直線接點 101"/>
              <p:cNvCxnSpPr>
                <a:cxnSpLocks noChangeShapeType="1"/>
              </p:cNvCxnSpPr>
              <p:nvPr/>
            </p:nvCxnSpPr>
            <p:spPr bwMode="auto">
              <a:xfrm>
                <a:off x="1357290" y="3783808"/>
                <a:ext cx="1785950" cy="1588"/>
              </a:xfrm>
              <a:prstGeom prst="line">
                <a:avLst/>
              </a:prstGeom>
              <a:noFill/>
              <a:ln w="38100" algn="ctr">
                <a:solidFill>
                  <a:schemeClr val="tx1"/>
                </a:solidFill>
                <a:round/>
                <a:headEnd/>
                <a:tailEnd type="arrow" w="med" len="med"/>
              </a:ln>
            </p:spPr>
          </p:cxnSp>
          <p:cxnSp>
            <p:nvCxnSpPr>
              <p:cNvPr id="514068" name="直線接點 102"/>
              <p:cNvCxnSpPr>
                <a:cxnSpLocks noChangeShapeType="1"/>
              </p:cNvCxnSpPr>
              <p:nvPr/>
            </p:nvCxnSpPr>
            <p:spPr bwMode="auto">
              <a:xfrm>
                <a:off x="1357290" y="2713826"/>
                <a:ext cx="1857388" cy="1588"/>
              </a:xfrm>
              <a:prstGeom prst="line">
                <a:avLst/>
              </a:prstGeom>
              <a:noFill/>
              <a:ln w="9525" algn="ctr">
                <a:solidFill>
                  <a:schemeClr val="tx1"/>
                </a:solidFill>
                <a:prstDash val="sysDash"/>
                <a:round/>
                <a:headEnd/>
                <a:tailEnd/>
              </a:ln>
            </p:spPr>
          </p:cxnSp>
          <p:sp>
            <p:nvSpPr>
              <p:cNvPr id="514069" name="手繪多邊形 104"/>
              <p:cNvSpPr>
                <a:spLocks noChangeArrowheads="1"/>
              </p:cNvSpPr>
              <p:nvPr/>
            </p:nvSpPr>
            <p:spPr bwMode="auto">
              <a:xfrm>
                <a:off x="1428728" y="2856702"/>
                <a:ext cx="1830721" cy="580768"/>
              </a:xfrm>
              <a:custGeom>
                <a:avLst/>
                <a:gdLst>
                  <a:gd name="T0" fmla="*/ 0 w 1631092"/>
                  <a:gd name="T1" fmla="*/ 580768 h 580768"/>
                  <a:gd name="T2" fmla="*/ 488823 w 1631092"/>
                  <a:gd name="T3" fmla="*/ 395417 h 580768"/>
                  <a:gd name="T4" fmla="*/ 1117326 w 1631092"/>
                  <a:gd name="T5" fmla="*/ 271849 h 580768"/>
                  <a:gd name="T6" fmla="*/ 1675985 w 1631092"/>
                  <a:gd name="T7" fmla="*/ 185352 h 580768"/>
                  <a:gd name="T8" fmla="*/ 2583820 w 1631092"/>
                  <a:gd name="T9" fmla="*/ 111211 h 580768"/>
                  <a:gd name="T10" fmla="*/ 3421812 w 1631092"/>
                  <a:gd name="T11" fmla="*/ 49427 h 580768"/>
                  <a:gd name="T12" fmla="*/ 4539130 w 1631092"/>
                  <a:gd name="T13" fmla="*/ 12357 h 580768"/>
                  <a:gd name="T14" fmla="*/ 5865951 w 1631092"/>
                  <a:gd name="T15" fmla="*/ 12357 h 580768"/>
                  <a:gd name="T16" fmla="*/ 6703945 w 1631092"/>
                  <a:gd name="T17" fmla="*/ 0 h 580768"/>
                  <a:gd name="T18" fmla="*/ 7821270 w 1631092"/>
                  <a:gd name="T19" fmla="*/ 12357 h 580768"/>
                  <a:gd name="T20" fmla="*/ 8310102 w 1631092"/>
                  <a:gd name="T21" fmla="*/ 12357 h 580768"/>
                  <a:gd name="T22" fmla="*/ 9217931 w 1631092"/>
                  <a:gd name="T23" fmla="*/ 12357 h 5807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31092"/>
                  <a:gd name="T37" fmla="*/ 0 h 580768"/>
                  <a:gd name="T38" fmla="*/ 1631092 w 1631092"/>
                  <a:gd name="T39" fmla="*/ 580768 h 5807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31092" h="580768">
                    <a:moveTo>
                      <a:pt x="0" y="580768"/>
                    </a:moveTo>
                    <a:cubicBezTo>
                      <a:pt x="26773" y="513836"/>
                      <a:pt x="53546" y="446904"/>
                      <a:pt x="86497" y="395417"/>
                    </a:cubicBezTo>
                    <a:cubicBezTo>
                      <a:pt x="119448" y="343931"/>
                      <a:pt x="162697" y="306860"/>
                      <a:pt x="197708" y="271849"/>
                    </a:cubicBezTo>
                    <a:cubicBezTo>
                      <a:pt x="232719" y="236838"/>
                      <a:pt x="253313" y="212125"/>
                      <a:pt x="296562" y="185352"/>
                    </a:cubicBezTo>
                    <a:cubicBezTo>
                      <a:pt x="339811" y="158579"/>
                      <a:pt x="405714" y="133865"/>
                      <a:pt x="457200" y="111211"/>
                    </a:cubicBezTo>
                    <a:cubicBezTo>
                      <a:pt x="508686" y="88557"/>
                      <a:pt x="547816" y="65903"/>
                      <a:pt x="605481" y="49427"/>
                    </a:cubicBezTo>
                    <a:cubicBezTo>
                      <a:pt x="663146" y="32951"/>
                      <a:pt x="731108" y="18535"/>
                      <a:pt x="803189" y="12357"/>
                    </a:cubicBezTo>
                    <a:cubicBezTo>
                      <a:pt x="875270" y="6179"/>
                      <a:pt x="974124" y="14416"/>
                      <a:pt x="1037967" y="12357"/>
                    </a:cubicBezTo>
                    <a:cubicBezTo>
                      <a:pt x="1101810" y="10298"/>
                      <a:pt x="1128583" y="0"/>
                      <a:pt x="1186248" y="0"/>
                    </a:cubicBezTo>
                    <a:cubicBezTo>
                      <a:pt x="1243913" y="0"/>
                      <a:pt x="1336589" y="10298"/>
                      <a:pt x="1383957" y="12357"/>
                    </a:cubicBezTo>
                    <a:cubicBezTo>
                      <a:pt x="1431325" y="14416"/>
                      <a:pt x="1470454" y="12357"/>
                      <a:pt x="1470454" y="12357"/>
                    </a:cubicBezTo>
                    <a:lnTo>
                      <a:pt x="1631092" y="12357"/>
                    </a:lnTo>
                  </a:path>
                </a:pathLst>
              </a:custGeom>
              <a:noFill/>
              <a:ln w="38100" algn="ctr">
                <a:solidFill>
                  <a:srgbClr val="CC3300"/>
                </a:solidFill>
                <a:round/>
                <a:headEnd type="oval" w="med" len="med"/>
                <a:tailEnd type="triangle" w="med" len="med"/>
              </a:ln>
            </p:spPr>
            <p:txBody>
              <a:bodyPr wrap="none"/>
              <a:lstStyle/>
              <a:p>
                <a:endParaRPr lang="zh-TW" altLang="en-US"/>
              </a:p>
            </p:txBody>
          </p:sp>
          <p:sp>
            <p:nvSpPr>
              <p:cNvPr id="514070" name="文字方塊 110"/>
              <p:cNvSpPr txBox="1">
                <a:spLocks noChangeArrowheads="1"/>
              </p:cNvSpPr>
              <p:nvPr/>
            </p:nvSpPr>
            <p:spPr bwMode="auto">
              <a:xfrm>
                <a:off x="3214678" y="3571876"/>
                <a:ext cx="663836" cy="369332"/>
              </a:xfrm>
              <a:prstGeom prst="rect">
                <a:avLst/>
              </a:prstGeom>
              <a:noFill/>
              <a:ln w="9525">
                <a:noFill/>
                <a:miter lim="800000"/>
                <a:headEnd/>
                <a:tailEnd/>
              </a:ln>
            </p:spPr>
            <p:txBody>
              <a:bodyPr wrap="none">
                <a:spAutoFit/>
              </a:bodyPr>
              <a:lstStyle/>
              <a:p>
                <a:r>
                  <a:rPr lang="en-US" altLang="zh-TW">
                    <a:solidFill>
                      <a:srgbClr val="003366"/>
                    </a:solidFill>
                    <a:latin typeface="Times New Roman" pitchFamily="18" charset="0"/>
                  </a:rPr>
                  <a:t>Time</a:t>
                </a:r>
                <a:endParaRPr lang="zh-TW" altLang="en-US">
                  <a:solidFill>
                    <a:srgbClr val="003366"/>
                  </a:solidFill>
                  <a:latin typeface="Times New Roman" pitchFamily="18" charset="0"/>
                </a:endParaRPr>
              </a:p>
            </p:txBody>
          </p:sp>
        </p:grpSp>
        <p:sp>
          <p:nvSpPr>
            <p:cNvPr id="514065" name="文字方塊 117"/>
            <p:cNvSpPr txBox="1">
              <a:spLocks noChangeArrowheads="1"/>
            </p:cNvSpPr>
            <p:nvPr/>
          </p:nvSpPr>
          <p:spPr bwMode="auto">
            <a:xfrm>
              <a:off x="1857356" y="2071678"/>
              <a:ext cx="2403222" cy="369332"/>
            </a:xfrm>
            <a:prstGeom prst="rect">
              <a:avLst/>
            </a:prstGeom>
            <a:noFill/>
            <a:ln w="9525">
              <a:noFill/>
              <a:miter lim="800000"/>
              <a:headEnd/>
              <a:tailEnd/>
            </a:ln>
          </p:spPr>
          <p:txBody>
            <a:bodyPr wrap="none">
              <a:spAutoFit/>
            </a:bodyPr>
            <a:lstStyle/>
            <a:p>
              <a:r>
                <a:rPr lang="zh-TW" altLang="en-US">
                  <a:solidFill>
                    <a:srgbClr val="003366"/>
                  </a:solidFill>
                  <a:latin typeface="Times New Roman" pitchFamily="18" charset="0"/>
                </a:rPr>
                <a:t>當 </a:t>
              </a:r>
              <a:r>
                <a:rPr lang="en-US" altLang="zh-TW">
                  <a:solidFill>
                    <a:srgbClr val="003366"/>
                  </a:solidFill>
                  <a:latin typeface="Times New Roman" pitchFamily="18" charset="0"/>
                </a:rPr>
                <a:t>Loop#1 </a:t>
              </a:r>
              <a:r>
                <a:rPr lang="zh-TW" altLang="en-US">
                  <a:solidFill>
                    <a:srgbClr val="003366"/>
                  </a:solidFill>
                  <a:latin typeface="Times New Roman" pitchFamily="18" charset="0"/>
                </a:rPr>
                <a:t>影響較顯著</a:t>
              </a:r>
            </a:p>
          </p:txBody>
        </p:sp>
      </p:grpSp>
      <p:grpSp>
        <p:nvGrpSpPr>
          <p:cNvPr id="5" name="群組 119"/>
          <p:cNvGrpSpPr>
            <a:grpSpLocks/>
          </p:cNvGrpSpPr>
          <p:nvPr/>
        </p:nvGrpSpPr>
        <p:grpSpPr bwMode="auto">
          <a:xfrm>
            <a:off x="1785938" y="2143125"/>
            <a:ext cx="2546350" cy="1870075"/>
            <a:chOff x="5500694" y="2071678"/>
            <a:chExt cx="2546098" cy="1869530"/>
          </a:xfrm>
        </p:grpSpPr>
        <p:grpSp>
          <p:nvGrpSpPr>
            <p:cNvPr id="6" name="群組 114"/>
            <p:cNvGrpSpPr>
              <a:grpSpLocks/>
            </p:cNvGrpSpPr>
            <p:nvPr/>
          </p:nvGrpSpPr>
          <p:grpSpPr bwMode="auto">
            <a:xfrm>
              <a:off x="5500694" y="2428868"/>
              <a:ext cx="2164034" cy="1512340"/>
              <a:chOff x="5142710" y="2145498"/>
              <a:chExt cx="2522018" cy="1795710"/>
            </a:xfrm>
          </p:grpSpPr>
          <p:cxnSp>
            <p:nvCxnSpPr>
              <p:cNvPr id="514059" name="直線接點 106"/>
              <p:cNvCxnSpPr>
                <a:cxnSpLocks noChangeShapeType="1"/>
              </p:cNvCxnSpPr>
              <p:nvPr/>
            </p:nvCxnSpPr>
            <p:spPr bwMode="auto">
              <a:xfrm rot="5400000">
                <a:off x="4321967" y="2966241"/>
                <a:ext cx="1643074" cy="1588"/>
              </a:xfrm>
              <a:prstGeom prst="line">
                <a:avLst/>
              </a:prstGeom>
              <a:noFill/>
              <a:ln w="38100" algn="ctr">
                <a:solidFill>
                  <a:schemeClr val="tx1"/>
                </a:solidFill>
                <a:round/>
                <a:headEnd/>
                <a:tailEnd/>
              </a:ln>
            </p:spPr>
          </p:cxnSp>
          <p:cxnSp>
            <p:nvCxnSpPr>
              <p:cNvPr id="514060" name="直線接點 107"/>
              <p:cNvCxnSpPr>
                <a:cxnSpLocks noChangeShapeType="1"/>
              </p:cNvCxnSpPr>
              <p:nvPr/>
            </p:nvCxnSpPr>
            <p:spPr bwMode="auto">
              <a:xfrm>
                <a:off x="5143504" y="3786190"/>
                <a:ext cx="1785950" cy="1588"/>
              </a:xfrm>
              <a:prstGeom prst="line">
                <a:avLst/>
              </a:prstGeom>
              <a:noFill/>
              <a:ln w="38100" algn="ctr">
                <a:solidFill>
                  <a:schemeClr val="tx1"/>
                </a:solidFill>
                <a:round/>
                <a:headEnd/>
                <a:tailEnd type="arrow" w="med" len="med"/>
              </a:ln>
            </p:spPr>
          </p:cxnSp>
          <p:cxnSp>
            <p:nvCxnSpPr>
              <p:cNvPr id="514061" name="直線接點 108"/>
              <p:cNvCxnSpPr>
                <a:cxnSpLocks noChangeShapeType="1"/>
              </p:cNvCxnSpPr>
              <p:nvPr/>
            </p:nvCxnSpPr>
            <p:spPr bwMode="auto">
              <a:xfrm>
                <a:off x="5143504" y="2716208"/>
                <a:ext cx="1857388" cy="1588"/>
              </a:xfrm>
              <a:prstGeom prst="line">
                <a:avLst/>
              </a:prstGeom>
              <a:noFill/>
              <a:ln w="9525" algn="ctr">
                <a:solidFill>
                  <a:schemeClr val="tx1"/>
                </a:solidFill>
                <a:prstDash val="sysDash"/>
                <a:round/>
                <a:headEnd/>
                <a:tailEnd/>
              </a:ln>
            </p:spPr>
          </p:cxnSp>
          <p:sp>
            <p:nvSpPr>
              <p:cNvPr id="514062" name="手繪多邊形 109"/>
              <p:cNvSpPr>
                <a:spLocks noChangeArrowheads="1"/>
              </p:cNvSpPr>
              <p:nvPr/>
            </p:nvSpPr>
            <p:spPr bwMode="auto">
              <a:xfrm>
                <a:off x="5221519" y="2901779"/>
                <a:ext cx="1779373" cy="607540"/>
              </a:xfrm>
              <a:custGeom>
                <a:avLst/>
                <a:gdLst>
                  <a:gd name="T0" fmla="*/ 0 w 1779373"/>
                  <a:gd name="T1" fmla="*/ 422189 h 607540"/>
                  <a:gd name="T2" fmla="*/ 111211 w 1779373"/>
                  <a:gd name="T3" fmla="*/ 286264 h 607540"/>
                  <a:gd name="T4" fmla="*/ 185351 w 1779373"/>
                  <a:gd name="T5" fmla="*/ 236837 h 607540"/>
                  <a:gd name="T6" fmla="*/ 296562 w 1779373"/>
                  <a:gd name="T7" fmla="*/ 162697 h 607540"/>
                  <a:gd name="T8" fmla="*/ 395416 w 1779373"/>
                  <a:gd name="T9" fmla="*/ 125626 h 607540"/>
                  <a:gd name="T10" fmla="*/ 543697 w 1779373"/>
                  <a:gd name="T11" fmla="*/ 51486 h 607540"/>
                  <a:gd name="T12" fmla="*/ 741405 w 1779373"/>
                  <a:gd name="T13" fmla="*/ 26772 h 607540"/>
                  <a:gd name="T14" fmla="*/ 951470 w 1779373"/>
                  <a:gd name="T15" fmla="*/ 2059 h 607540"/>
                  <a:gd name="T16" fmla="*/ 1075038 w 1779373"/>
                  <a:gd name="T17" fmla="*/ 39129 h 607540"/>
                  <a:gd name="T18" fmla="*/ 1198605 w 1779373"/>
                  <a:gd name="T19" fmla="*/ 113270 h 607540"/>
                  <a:gd name="T20" fmla="*/ 1285103 w 1779373"/>
                  <a:gd name="T21" fmla="*/ 273907 h 607540"/>
                  <a:gd name="T22" fmla="*/ 1297460 w 1779373"/>
                  <a:gd name="T23" fmla="*/ 335691 h 607540"/>
                  <a:gd name="T24" fmla="*/ 1334530 w 1779373"/>
                  <a:gd name="T25" fmla="*/ 483972 h 607540"/>
                  <a:gd name="T26" fmla="*/ 1458097 w 1779373"/>
                  <a:gd name="T27" fmla="*/ 545756 h 607540"/>
                  <a:gd name="T28" fmla="*/ 1705233 w 1779373"/>
                  <a:gd name="T29" fmla="*/ 595183 h 607540"/>
                  <a:gd name="T30" fmla="*/ 1779373 w 1779373"/>
                  <a:gd name="T31" fmla="*/ 607540 h 60754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9373"/>
                  <a:gd name="T49" fmla="*/ 0 h 607540"/>
                  <a:gd name="T50" fmla="*/ 1779373 w 1779373"/>
                  <a:gd name="T51" fmla="*/ 607540 h 60754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9373" h="607540">
                    <a:moveTo>
                      <a:pt x="0" y="422189"/>
                    </a:moveTo>
                    <a:cubicBezTo>
                      <a:pt x="40159" y="369672"/>
                      <a:pt x="80319" y="317156"/>
                      <a:pt x="111211" y="286264"/>
                    </a:cubicBezTo>
                    <a:cubicBezTo>
                      <a:pt x="142103" y="255372"/>
                      <a:pt x="185351" y="236837"/>
                      <a:pt x="185351" y="236837"/>
                    </a:cubicBezTo>
                    <a:cubicBezTo>
                      <a:pt x="216243" y="216243"/>
                      <a:pt x="261551" y="181232"/>
                      <a:pt x="296562" y="162697"/>
                    </a:cubicBezTo>
                    <a:cubicBezTo>
                      <a:pt x="331573" y="144162"/>
                      <a:pt x="354227" y="144161"/>
                      <a:pt x="395416" y="125626"/>
                    </a:cubicBezTo>
                    <a:cubicBezTo>
                      <a:pt x="436605" y="107091"/>
                      <a:pt x="486032" y="67962"/>
                      <a:pt x="543697" y="51486"/>
                    </a:cubicBezTo>
                    <a:cubicBezTo>
                      <a:pt x="601362" y="35010"/>
                      <a:pt x="741405" y="26772"/>
                      <a:pt x="741405" y="26772"/>
                    </a:cubicBezTo>
                    <a:cubicBezTo>
                      <a:pt x="809367" y="18534"/>
                      <a:pt x="895865" y="0"/>
                      <a:pt x="951470" y="2059"/>
                    </a:cubicBezTo>
                    <a:cubicBezTo>
                      <a:pt x="1007075" y="4118"/>
                      <a:pt x="1033849" y="20594"/>
                      <a:pt x="1075038" y="39129"/>
                    </a:cubicBezTo>
                    <a:cubicBezTo>
                      <a:pt x="1116227" y="57664"/>
                      <a:pt x="1163594" y="74140"/>
                      <a:pt x="1198605" y="113270"/>
                    </a:cubicBezTo>
                    <a:cubicBezTo>
                      <a:pt x="1233616" y="152400"/>
                      <a:pt x="1268627" y="236837"/>
                      <a:pt x="1285103" y="273907"/>
                    </a:cubicBezTo>
                    <a:cubicBezTo>
                      <a:pt x="1301579" y="310977"/>
                      <a:pt x="1289222" y="300680"/>
                      <a:pt x="1297460" y="335691"/>
                    </a:cubicBezTo>
                    <a:cubicBezTo>
                      <a:pt x="1305698" y="370702"/>
                      <a:pt x="1307757" y="448961"/>
                      <a:pt x="1334530" y="483972"/>
                    </a:cubicBezTo>
                    <a:cubicBezTo>
                      <a:pt x="1361303" y="518983"/>
                      <a:pt x="1396313" y="527221"/>
                      <a:pt x="1458097" y="545756"/>
                    </a:cubicBezTo>
                    <a:cubicBezTo>
                      <a:pt x="1519881" y="564291"/>
                      <a:pt x="1651687" y="584886"/>
                      <a:pt x="1705233" y="595183"/>
                    </a:cubicBezTo>
                    <a:cubicBezTo>
                      <a:pt x="1758779" y="605480"/>
                      <a:pt x="1769076" y="606510"/>
                      <a:pt x="1779373" y="607540"/>
                    </a:cubicBezTo>
                  </a:path>
                </a:pathLst>
              </a:custGeom>
              <a:noFill/>
              <a:ln w="38100" algn="ctr">
                <a:solidFill>
                  <a:srgbClr val="CC3300"/>
                </a:solidFill>
                <a:round/>
                <a:headEnd type="oval" w="med" len="med"/>
                <a:tailEnd type="triangle" w="med" len="med"/>
              </a:ln>
            </p:spPr>
            <p:txBody>
              <a:bodyPr wrap="none"/>
              <a:lstStyle/>
              <a:p>
                <a:endParaRPr lang="zh-TW" altLang="en-US"/>
              </a:p>
            </p:txBody>
          </p:sp>
          <p:sp>
            <p:nvSpPr>
              <p:cNvPr id="514063" name="文字方塊 111"/>
              <p:cNvSpPr txBox="1">
                <a:spLocks noChangeArrowheads="1"/>
              </p:cNvSpPr>
              <p:nvPr/>
            </p:nvSpPr>
            <p:spPr bwMode="auto">
              <a:xfrm>
                <a:off x="7000892" y="3571876"/>
                <a:ext cx="663836" cy="369332"/>
              </a:xfrm>
              <a:prstGeom prst="rect">
                <a:avLst/>
              </a:prstGeom>
              <a:noFill/>
              <a:ln w="9525">
                <a:noFill/>
                <a:miter lim="800000"/>
                <a:headEnd/>
                <a:tailEnd/>
              </a:ln>
            </p:spPr>
            <p:txBody>
              <a:bodyPr wrap="none">
                <a:spAutoFit/>
              </a:bodyPr>
              <a:lstStyle/>
              <a:p>
                <a:r>
                  <a:rPr lang="en-US" altLang="zh-TW">
                    <a:solidFill>
                      <a:srgbClr val="003366"/>
                    </a:solidFill>
                    <a:latin typeface="Times New Roman" pitchFamily="18" charset="0"/>
                  </a:rPr>
                  <a:t>Time</a:t>
                </a:r>
                <a:endParaRPr lang="zh-TW" altLang="en-US">
                  <a:solidFill>
                    <a:srgbClr val="003366"/>
                  </a:solidFill>
                  <a:latin typeface="Times New Roman" pitchFamily="18" charset="0"/>
                </a:endParaRPr>
              </a:p>
            </p:txBody>
          </p:sp>
        </p:grpSp>
        <p:sp>
          <p:nvSpPr>
            <p:cNvPr id="514058" name="文字方塊 118"/>
            <p:cNvSpPr txBox="1">
              <a:spLocks noChangeArrowheads="1"/>
            </p:cNvSpPr>
            <p:nvPr/>
          </p:nvSpPr>
          <p:spPr bwMode="auto">
            <a:xfrm>
              <a:off x="5643570" y="2071678"/>
              <a:ext cx="2403222" cy="369332"/>
            </a:xfrm>
            <a:prstGeom prst="rect">
              <a:avLst/>
            </a:prstGeom>
            <a:noFill/>
            <a:ln w="9525">
              <a:noFill/>
              <a:miter lim="800000"/>
              <a:headEnd/>
              <a:tailEnd/>
            </a:ln>
          </p:spPr>
          <p:txBody>
            <a:bodyPr wrap="none">
              <a:spAutoFit/>
            </a:bodyPr>
            <a:lstStyle/>
            <a:p>
              <a:r>
                <a:rPr lang="zh-TW" altLang="en-US">
                  <a:solidFill>
                    <a:srgbClr val="003366"/>
                  </a:solidFill>
                  <a:latin typeface="Times New Roman" pitchFamily="18" charset="0"/>
                </a:rPr>
                <a:t>當 </a:t>
              </a:r>
              <a:r>
                <a:rPr lang="en-US" altLang="zh-TW">
                  <a:solidFill>
                    <a:srgbClr val="003366"/>
                  </a:solidFill>
                  <a:latin typeface="Times New Roman" pitchFamily="18" charset="0"/>
                </a:rPr>
                <a:t>Loop#2 </a:t>
              </a:r>
              <a:r>
                <a:rPr lang="zh-TW" altLang="en-US">
                  <a:solidFill>
                    <a:srgbClr val="003366"/>
                  </a:solidFill>
                  <a:latin typeface="Times New Roman" pitchFamily="18" charset="0"/>
                </a:rPr>
                <a:t>影響較顯著</a:t>
              </a: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p:txBody>
          <a:bodyPr/>
          <a:lstStyle/>
          <a:p>
            <a:pPr eaLnBrk="1" hangingPunct="1"/>
            <a:r>
              <a:rPr lang="zh-TW" altLang="en-US" smtClean="0"/>
              <a:t>捨本逐末</a:t>
            </a:r>
          </a:p>
        </p:txBody>
      </p:sp>
      <p:sp>
        <p:nvSpPr>
          <p:cNvPr id="515075" name="Rectangle 3"/>
          <p:cNvSpPr>
            <a:spLocks noGrp="1" noChangeArrowheads="1"/>
          </p:cNvSpPr>
          <p:nvPr>
            <p:ph idx="1"/>
          </p:nvPr>
        </p:nvSpPr>
        <p:spPr>
          <a:xfrm>
            <a:off x="809625" y="2214563"/>
            <a:ext cx="3619500" cy="3881437"/>
          </a:xfrm>
        </p:spPr>
        <p:txBody>
          <a:bodyPr/>
          <a:lstStyle/>
          <a:p>
            <a:pPr eaLnBrk="1" hangingPunct="1"/>
            <a:r>
              <a:rPr lang="en-US" altLang="zh-TW" sz="2400" b="1" smtClean="0"/>
              <a:t>[</a:t>
            </a:r>
            <a:r>
              <a:rPr lang="zh-TW" altLang="en-US" sz="2400" b="1" smtClean="0"/>
              <a:t>狀況描述</a:t>
            </a:r>
            <a:r>
              <a:rPr lang="en-US" altLang="zh-TW" sz="2400" b="1" smtClean="0"/>
              <a:t>]</a:t>
            </a:r>
          </a:p>
          <a:p>
            <a:pPr lvl="1" eaLnBrk="1" hangingPunct="1"/>
            <a:r>
              <a:rPr lang="zh-TW" altLang="en-US" sz="2000" smtClean="0"/>
              <a:t>因為不瞭解問題本質、或避重就輕，選擇治標的症狀解</a:t>
            </a:r>
            <a:endParaRPr lang="en-US" altLang="zh-TW" sz="2000" smtClean="0"/>
          </a:p>
          <a:p>
            <a:pPr lvl="1" eaLnBrk="1" hangingPunct="1"/>
            <a:r>
              <a:rPr lang="zh-TW" altLang="en-US" sz="2000" smtClean="0"/>
              <a:t>問題的副作用因為濫用症狀解而更嚴重</a:t>
            </a:r>
            <a:endParaRPr lang="en-US" altLang="zh-TW" sz="2000" smtClean="0"/>
          </a:p>
          <a:p>
            <a:pPr lvl="1" eaLnBrk="1" hangingPunct="1"/>
            <a:r>
              <a:rPr lang="zh-TW" altLang="en-US" sz="2000" smtClean="0"/>
              <a:t>降低根本解的效果，使問題症狀惡化</a:t>
            </a:r>
          </a:p>
          <a:p>
            <a:pPr eaLnBrk="1" hangingPunct="1"/>
            <a:r>
              <a:rPr lang="en-US" altLang="zh-TW" sz="2400" smtClean="0">
                <a:solidFill>
                  <a:srgbClr val="FF0000"/>
                </a:solidFill>
              </a:rPr>
              <a:t>[</a:t>
            </a:r>
            <a:r>
              <a:rPr lang="zh-TW" altLang="en-US" sz="2400" smtClean="0">
                <a:solidFill>
                  <a:srgbClr val="FF0000"/>
                </a:solidFill>
              </a:rPr>
              <a:t>管理方針</a:t>
            </a:r>
            <a:r>
              <a:rPr lang="en-US" altLang="zh-TW" sz="2400" smtClean="0">
                <a:solidFill>
                  <a:srgbClr val="FF0000"/>
                </a:solidFill>
              </a:rPr>
              <a:t>]</a:t>
            </a:r>
          </a:p>
          <a:p>
            <a:pPr lvl="1" eaLnBrk="1" hangingPunct="1"/>
            <a:r>
              <a:rPr lang="zh-TW" altLang="en-US" sz="2000" smtClean="0">
                <a:solidFill>
                  <a:srgbClr val="FF0000"/>
                </a:solidFill>
              </a:rPr>
              <a:t>槓桿解─加強下面的環路，自然降低對上面環路的依賴、也使副作用變少</a:t>
            </a:r>
          </a:p>
        </p:txBody>
      </p:sp>
      <p:sp>
        <p:nvSpPr>
          <p:cNvPr id="515078" name="投影片編號版面配置區 32"/>
          <p:cNvSpPr>
            <a:spLocks noGrp="1"/>
          </p:cNvSpPr>
          <p:nvPr>
            <p:ph type="sldNum" sz="quarter" idx="12"/>
          </p:nvPr>
        </p:nvSpPr>
        <p:spPr>
          <a:noFill/>
        </p:spPr>
        <p:txBody>
          <a:bodyPr/>
          <a:lstStyle/>
          <a:p>
            <a:fld id="{8EBA6E02-AD5E-4CFE-84B3-1DE59164D222}" type="slidenum">
              <a:rPr lang="en-US" altLang="zh-TW" smtClean="0">
                <a:ea typeface="新細明體" charset="-120"/>
              </a:rPr>
              <a:pPr/>
              <a:t>15</a:t>
            </a:fld>
            <a:endParaRPr lang="en-US" altLang="zh-TW" smtClean="0">
              <a:ea typeface="新細明體" charset="-120"/>
            </a:endParaRPr>
          </a:p>
        </p:txBody>
      </p:sp>
      <p:grpSp>
        <p:nvGrpSpPr>
          <p:cNvPr id="2" name="群組 29"/>
          <p:cNvGrpSpPr>
            <a:grpSpLocks/>
          </p:cNvGrpSpPr>
          <p:nvPr/>
        </p:nvGrpSpPr>
        <p:grpSpPr bwMode="auto">
          <a:xfrm>
            <a:off x="5621338" y="2416175"/>
            <a:ext cx="3236912" cy="3903663"/>
            <a:chOff x="5621338" y="2416175"/>
            <a:chExt cx="3236912" cy="3903663"/>
          </a:xfrm>
        </p:grpSpPr>
        <p:grpSp>
          <p:nvGrpSpPr>
            <p:cNvPr id="3" name="群組 53"/>
            <p:cNvGrpSpPr>
              <a:grpSpLocks/>
            </p:cNvGrpSpPr>
            <p:nvPr/>
          </p:nvGrpSpPr>
          <p:grpSpPr bwMode="auto">
            <a:xfrm rot="-772289">
              <a:off x="7461250" y="4710113"/>
              <a:ext cx="635000" cy="361950"/>
              <a:chOff x="4584807" y="4838229"/>
              <a:chExt cx="854301" cy="499481"/>
            </a:xfrm>
          </p:grpSpPr>
          <p:sp>
            <p:nvSpPr>
              <p:cNvPr id="515103"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5104"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5105"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15081" name="文字方塊 47"/>
            <p:cNvSpPr txBox="1">
              <a:spLocks noChangeArrowheads="1"/>
            </p:cNvSpPr>
            <p:nvPr/>
          </p:nvSpPr>
          <p:spPr bwMode="auto">
            <a:xfrm>
              <a:off x="7215188" y="585787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5082" name="文字方塊 43"/>
            <p:cNvSpPr txBox="1">
              <a:spLocks noChangeArrowheads="1"/>
            </p:cNvSpPr>
            <p:nvPr/>
          </p:nvSpPr>
          <p:spPr bwMode="auto">
            <a:xfrm flipH="1">
              <a:off x="5929313" y="2416175"/>
              <a:ext cx="1357312"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症狀解</a:t>
              </a:r>
            </a:p>
          </p:txBody>
        </p:sp>
        <p:pic>
          <p:nvPicPr>
            <p:cNvPr id="515083" name="Picture 44"/>
            <p:cNvPicPr>
              <a:picLocks noChangeAspect="1" noChangeArrowheads="1"/>
            </p:cNvPicPr>
            <p:nvPr/>
          </p:nvPicPr>
          <p:blipFill>
            <a:blip r:embed="rId3" cstate="print"/>
            <a:srcRect/>
            <a:stretch>
              <a:fillRect/>
            </a:stretch>
          </p:blipFill>
          <p:spPr bwMode="auto">
            <a:xfrm rot="21593444" flipH="1">
              <a:off x="6357938" y="3214688"/>
              <a:ext cx="614362" cy="571500"/>
            </a:xfrm>
            <a:prstGeom prst="rect">
              <a:avLst/>
            </a:prstGeom>
            <a:noFill/>
            <a:ln w="28575">
              <a:noFill/>
              <a:miter lim="800000"/>
              <a:headEnd/>
              <a:tailEnd/>
            </a:ln>
          </p:spPr>
        </p:pic>
        <p:sp>
          <p:nvSpPr>
            <p:cNvPr id="515084" name="文字方塊 22"/>
            <p:cNvSpPr txBox="1">
              <a:spLocks noChangeArrowheads="1"/>
            </p:cNvSpPr>
            <p:nvPr/>
          </p:nvSpPr>
          <p:spPr bwMode="auto">
            <a:xfrm>
              <a:off x="6215063" y="4071938"/>
              <a:ext cx="1108075"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問題症狀</a:t>
              </a:r>
            </a:p>
          </p:txBody>
        </p:sp>
        <p:sp>
          <p:nvSpPr>
            <p:cNvPr id="13" name="弧形 12"/>
            <p:cNvSpPr/>
            <p:nvPr/>
          </p:nvSpPr>
          <p:spPr bwMode="auto">
            <a:xfrm rot="14170351">
              <a:off x="5853907" y="2342356"/>
              <a:ext cx="1563688" cy="2028825"/>
            </a:xfrm>
            <a:prstGeom prst="arc">
              <a:avLst>
                <a:gd name="adj1" fmla="val 14612629"/>
                <a:gd name="adj2" fmla="val 2095266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4" name="弧形 13"/>
            <p:cNvSpPr/>
            <p:nvPr/>
          </p:nvSpPr>
          <p:spPr bwMode="auto">
            <a:xfrm rot="7125948">
              <a:off x="6088857" y="2756694"/>
              <a:ext cx="1487487" cy="1571625"/>
            </a:xfrm>
            <a:prstGeom prst="arc">
              <a:avLst>
                <a:gd name="adj1" fmla="val 10162113"/>
                <a:gd name="adj2" fmla="val 17337303"/>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6" name="弧形 15"/>
            <p:cNvSpPr/>
            <p:nvPr/>
          </p:nvSpPr>
          <p:spPr bwMode="auto">
            <a:xfrm rot="440269" flipV="1">
              <a:off x="5818188" y="4238625"/>
              <a:ext cx="1606550" cy="1728788"/>
            </a:xfrm>
            <a:prstGeom prst="arc">
              <a:avLst>
                <a:gd name="adj1" fmla="val 7665508"/>
                <a:gd name="adj2" fmla="val 15121900"/>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8" name="弧形 17"/>
            <p:cNvSpPr/>
            <p:nvPr/>
          </p:nvSpPr>
          <p:spPr bwMode="auto">
            <a:xfrm rot="14474052" flipV="1">
              <a:off x="6148388" y="4238625"/>
              <a:ext cx="1584325" cy="1762125"/>
            </a:xfrm>
            <a:prstGeom prst="arc">
              <a:avLst>
                <a:gd name="adj1" fmla="val 16063079"/>
                <a:gd name="adj2" fmla="val 18198734"/>
              </a:avLst>
            </a:prstGeom>
            <a:noFill/>
            <a:ln w="38100" cap="flat" cmpd="sng" algn="ctr">
              <a:solidFill>
                <a:schemeClr val="accent2"/>
              </a:solidFill>
              <a:prstDash val="solid"/>
              <a:round/>
              <a:headEnd type="non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5089" name="文字方塊 43"/>
            <p:cNvSpPr txBox="1">
              <a:spLocks noChangeArrowheads="1"/>
            </p:cNvSpPr>
            <p:nvPr/>
          </p:nvSpPr>
          <p:spPr bwMode="auto">
            <a:xfrm flipH="1">
              <a:off x="6143625" y="5715000"/>
              <a:ext cx="1357313"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根本解</a:t>
              </a:r>
            </a:p>
          </p:txBody>
        </p:sp>
        <p:sp>
          <p:nvSpPr>
            <p:cNvPr id="21" name="弧形 20"/>
            <p:cNvSpPr/>
            <p:nvPr/>
          </p:nvSpPr>
          <p:spPr bwMode="auto">
            <a:xfrm rot="8844572" flipH="1">
              <a:off x="5995988" y="4421188"/>
              <a:ext cx="1752600" cy="1555750"/>
            </a:xfrm>
            <a:prstGeom prst="arc">
              <a:avLst>
                <a:gd name="adj1" fmla="val 16873054"/>
                <a:gd name="adj2" fmla="val 2020476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5091" name="文字方塊 47"/>
            <p:cNvSpPr txBox="1">
              <a:spLocks noChangeArrowheads="1"/>
            </p:cNvSpPr>
            <p:nvPr/>
          </p:nvSpPr>
          <p:spPr bwMode="auto">
            <a:xfrm>
              <a:off x="6643688" y="278606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5092" name="文字方塊 47"/>
            <p:cNvSpPr txBox="1">
              <a:spLocks noChangeArrowheads="1"/>
            </p:cNvSpPr>
            <p:nvPr/>
          </p:nvSpPr>
          <p:spPr bwMode="auto">
            <a:xfrm>
              <a:off x="5929313" y="36433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32" name="弧形 31"/>
            <p:cNvSpPr/>
            <p:nvPr/>
          </p:nvSpPr>
          <p:spPr bwMode="auto">
            <a:xfrm flipH="1">
              <a:off x="6072188" y="2571750"/>
              <a:ext cx="2357437" cy="3357563"/>
            </a:xfrm>
            <a:prstGeom prst="arc">
              <a:avLst>
                <a:gd name="adj1" fmla="val 11677605"/>
                <a:gd name="adj2" fmla="val 16281787"/>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15094" name="Picture 43"/>
            <p:cNvPicPr>
              <a:picLocks noChangeAspect="1" noChangeArrowheads="1"/>
            </p:cNvPicPr>
            <p:nvPr/>
          </p:nvPicPr>
          <p:blipFill>
            <a:blip r:embed="rId4" cstate="print"/>
            <a:srcRect/>
            <a:stretch>
              <a:fillRect/>
            </a:stretch>
          </p:blipFill>
          <p:spPr bwMode="auto">
            <a:xfrm rot="6556">
              <a:off x="7715250" y="3500438"/>
              <a:ext cx="436563" cy="355600"/>
            </a:xfrm>
            <a:prstGeom prst="rect">
              <a:avLst/>
            </a:prstGeom>
            <a:noFill/>
            <a:ln w="28575">
              <a:noFill/>
              <a:miter lim="800000"/>
              <a:headEnd/>
              <a:tailEnd/>
            </a:ln>
          </p:spPr>
        </p:pic>
        <p:pic>
          <p:nvPicPr>
            <p:cNvPr id="515095" name="Picture 44"/>
            <p:cNvPicPr>
              <a:picLocks noChangeAspect="1" noChangeArrowheads="1"/>
            </p:cNvPicPr>
            <p:nvPr/>
          </p:nvPicPr>
          <p:blipFill>
            <a:blip r:embed="rId3" cstate="print"/>
            <a:srcRect/>
            <a:stretch>
              <a:fillRect/>
            </a:stretch>
          </p:blipFill>
          <p:spPr bwMode="auto">
            <a:xfrm rot="21593444" flipH="1">
              <a:off x="6500813" y="4857750"/>
              <a:ext cx="614362" cy="571500"/>
            </a:xfrm>
            <a:prstGeom prst="rect">
              <a:avLst/>
            </a:prstGeom>
            <a:noFill/>
            <a:ln w="28575">
              <a:noFill/>
              <a:miter lim="800000"/>
              <a:headEnd/>
              <a:tailEnd/>
            </a:ln>
          </p:spPr>
        </p:pic>
        <p:sp>
          <p:nvSpPr>
            <p:cNvPr id="515096" name="文字方塊 22"/>
            <p:cNvSpPr txBox="1">
              <a:spLocks noChangeArrowheads="1"/>
            </p:cNvSpPr>
            <p:nvPr/>
          </p:nvSpPr>
          <p:spPr bwMode="auto">
            <a:xfrm>
              <a:off x="7980363" y="4000500"/>
              <a:ext cx="877887"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副作用</a:t>
              </a:r>
            </a:p>
          </p:txBody>
        </p:sp>
        <p:sp>
          <p:nvSpPr>
            <p:cNvPr id="36" name="弧形 35"/>
            <p:cNvSpPr/>
            <p:nvPr/>
          </p:nvSpPr>
          <p:spPr bwMode="auto">
            <a:xfrm flipH="1">
              <a:off x="6072188" y="2571750"/>
              <a:ext cx="2357437" cy="3357563"/>
            </a:xfrm>
            <a:prstGeom prst="arc">
              <a:avLst>
                <a:gd name="adj1" fmla="val 5688997"/>
                <a:gd name="adj2" fmla="val 1022512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5098" name="文字方塊 47"/>
            <p:cNvSpPr txBox="1">
              <a:spLocks noChangeArrowheads="1"/>
            </p:cNvSpPr>
            <p:nvPr/>
          </p:nvSpPr>
          <p:spPr bwMode="auto">
            <a:xfrm>
              <a:off x="8358188" y="3500438"/>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5099" name="文字方塊 47"/>
            <p:cNvSpPr txBox="1">
              <a:spLocks noChangeArrowheads="1"/>
            </p:cNvSpPr>
            <p:nvPr/>
          </p:nvSpPr>
          <p:spPr bwMode="auto">
            <a:xfrm>
              <a:off x="7000875" y="528637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5100" name="文字方塊 47"/>
            <p:cNvSpPr txBox="1">
              <a:spLocks noChangeArrowheads="1"/>
            </p:cNvSpPr>
            <p:nvPr/>
          </p:nvSpPr>
          <p:spPr bwMode="auto">
            <a:xfrm>
              <a:off x="6072188" y="44291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40" name="弧形 39"/>
            <p:cNvSpPr/>
            <p:nvPr/>
          </p:nvSpPr>
          <p:spPr bwMode="auto">
            <a:xfrm rot="440269" flipV="1">
              <a:off x="5627688" y="4235450"/>
              <a:ext cx="1654175" cy="1728788"/>
            </a:xfrm>
            <a:prstGeom prst="arc">
              <a:avLst>
                <a:gd name="adj1" fmla="val 7665508"/>
                <a:gd name="adj2" fmla="val 15121900"/>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41" name="弧形 40"/>
            <p:cNvSpPr/>
            <p:nvPr/>
          </p:nvSpPr>
          <p:spPr bwMode="auto">
            <a:xfrm rot="7125948">
              <a:off x="6076950" y="2965451"/>
              <a:ext cx="1366837" cy="1344612"/>
            </a:xfrm>
            <a:prstGeom prst="arc">
              <a:avLst>
                <a:gd name="adj1" fmla="val 10162113"/>
                <a:gd name="adj2" fmla="val 17337303"/>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357313" y="642938"/>
            <a:ext cx="7429500" cy="1143000"/>
          </a:xfrm>
          <a:solidFill>
            <a:schemeClr val="accent5"/>
          </a:solidFill>
        </p:spPr>
        <p:txBody>
          <a:bodyPr/>
          <a:lstStyle/>
          <a:p>
            <a:pPr eaLnBrk="1" hangingPunct="1">
              <a:defRPr/>
            </a:pPr>
            <a:r>
              <a:rPr lang="zh-TW" altLang="en-US" dirty="0" smtClean="0"/>
              <a:t>捨本逐末案例</a:t>
            </a:r>
            <a:endParaRPr lang="zh-TW" altLang="en-US" sz="2400" dirty="0" smtClean="0"/>
          </a:p>
        </p:txBody>
      </p:sp>
      <p:sp>
        <p:nvSpPr>
          <p:cNvPr id="516102" name="投影片編號版面配置區 35"/>
          <p:cNvSpPr>
            <a:spLocks noGrp="1"/>
          </p:cNvSpPr>
          <p:nvPr>
            <p:ph type="sldNum" sz="quarter" idx="12"/>
          </p:nvPr>
        </p:nvSpPr>
        <p:spPr>
          <a:noFill/>
        </p:spPr>
        <p:txBody>
          <a:bodyPr/>
          <a:lstStyle/>
          <a:p>
            <a:fld id="{EE5AF7AA-9E6A-425C-8FC9-A4C7E4AC2829}" type="slidenum">
              <a:rPr lang="en-US" altLang="zh-TW" smtClean="0">
                <a:ea typeface="新細明體" charset="-120"/>
              </a:rPr>
              <a:pPr/>
              <a:t>16</a:t>
            </a:fld>
            <a:endParaRPr lang="en-US" altLang="zh-TW" smtClean="0">
              <a:ea typeface="新細明體" charset="-120"/>
            </a:endParaRPr>
          </a:p>
        </p:txBody>
      </p:sp>
      <p:sp>
        <p:nvSpPr>
          <p:cNvPr id="48" name="弧形 47"/>
          <p:cNvSpPr/>
          <p:nvPr/>
        </p:nvSpPr>
        <p:spPr bwMode="auto">
          <a:xfrm rot="8844572" flipH="1">
            <a:off x="3709988" y="4514850"/>
            <a:ext cx="2130425" cy="1666875"/>
          </a:xfrm>
          <a:prstGeom prst="arc">
            <a:avLst>
              <a:gd name="adj1" fmla="val 17048227"/>
              <a:gd name="adj2" fmla="val 2020476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grpSp>
        <p:nvGrpSpPr>
          <p:cNvPr id="2" name="群組 37"/>
          <p:cNvGrpSpPr>
            <a:grpSpLocks/>
          </p:cNvGrpSpPr>
          <p:nvPr/>
        </p:nvGrpSpPr>
        <p:grpSpPr bwMode="auto">
          <a:xfrm>
            <a:off x="2586038" y="2058988"/>
            <a:ext cx="5200650" cy="4513262"/>
            <a:chOff x="2586060" y="2059010"/>
            <a:chExt cx="5200650" cy="4513262"/>
          </a:xfrm>
        </p:grpSpPr>
        <p:grpSp>
          <p:nvGrpSpPr>
            <p:cNvPr id="3" name="群組 53"/>
            <p:cNvGrpSpPr>
              <a:grpSpLocks/>
            </p:cNvGrpSpPr>
            <p:nvPr/>
          </p:nvGrpSpPr>
          <p:grpSpPr bwMode="auto">
            <a:xfrm rot="-772289">
              <a:off x="5411810" y="4845072"/>
              <a:ext cx="635000" cy="361950"/>
              <a:chOff x="4584807" y="4838229"/>
              <a:chExt cx="854301" cy="499481"/>
            </a:xfrm>
          </p:grpSpPr>
          <p:sp>
            <p:nvSpPr>
              <p:cNvPr id="516132"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6133"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6134"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16105" name="文字方塊 47"/>
            <p:cNvSpPr txBox="1">
              <a:spLocks noChangeArrowheads="1"/>
            </p:cNvSpPr>
            <p:nvPr/>
          </p:nvSpPr>
          <p:spPr bwMode="auto">
            <a:xfrm>
              <a:off x="4902223" y="6072210"/>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pic>
          <p:nvPicPr>
            <p:cNvPr id="516106" name="Picture 44"/>
            <p:cNvPicPr>
              <a:picLocks noChangeAspect="1" noChangeArrowheads="1"/>
            </p:cNvPicPr>
            <p:nvPr/>
          </p:nvPicPr>
          <p:blipFill>
            <a:blip r:embed="rId4" cstate="print"/>
            <a:srcRect/>
            <a:stretch>
              <a:fillRect/>
            </a:stretch>
          </p:blipFill>
          <p:spPr bwMode="auto">
            <a:xfrm rot="21593444" flipH="1">
              <a:off x="3879873" y="3416322"/>
              <a:ext cx="614362" cy="571500"/>
            </a:xfrm>
            <a:prstGeom prst="rect">
              <a:avLst/>
            </a:prstGeom>
            <a:noFill/>
            <a:ln w="28575">
              <a:noFill/>
              <a:miter lim="800000"/>
              <a:headEnd/>
              <a:tailEnd/>
            </a:ln>
          </p:spPr>
        </p:pic>
        <p:sp>
          <p:nvSpPr>
            <p:cNvPr id="516107" name="文字方塊 22"/>
            <p:cNvSpPr txBox="1">
              <a:spLocks noChangeArrowheads="1"/>
            </p:cNvSpPr>
            <p:nvPr/>
          </p:nvSpPr>
          <p:spPr bwMode="auto">
            <a:xfrm>
              <a:off x="3594123" y="4202135"/>
              <a:ext cx="1570037" cy="64611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自編合併財報</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之能力</a:t>
              </a:r>
            </a:p>
          </p:txBody>
        </p:sp>
        <p:sp>
          <p:nvSpPr>
            <p:cNvPr id="43" name="弧形 42"/>
            <p:cNvSpPr/>
            <p:nvPr/>
          </p:nvSpPr>
          <p:spPr bwMode="auto">
            <a:xfrm rot="13738671">
              <a:off x="3348060" y="2278084"/>
              <a:ext cx="1792288" cy="2246313"/>
            </a:xfrm>
            <a:prstGeom prst="arc">
              <a:avLst>
                <a:gd name="adj1" fmla="val 15978191"/>
                <a:gd name="adj2" fmla="val 1967251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4" name="弧形 43"/>
            <p:cNvSpPr/>
            <p:nvPr/>
          </p:nvSpPr>
          <p:spPr bwMode="auto">
            <a:xfrm rot="7125948">
              <a:off x="3740173" y="2909909"/>
              <a:ext cx="1625600" cy="1571625"/>
            </a:xfrm>
            <a:prstGeom prst="arc">
              <a:avLst>
                <a:gd name="adj1" fmla="val 11486470"/>
                <a:gd name="adj2" fmla="val 1604190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5" name="弧形 44"/>
            <p:cNvSpPr/>
            <p:nvPr/>
          </p:nvSpPr>
          <p:spPr bwMode="auto">
            <a:xfrm rot="440269" flipV="1">
              <a:off x="2949597" y="4418035"/>
              <a:ext cx="2163763" cy="1728787"/>
            </a:xfrm>
            <a:prstGeom prst="arc">
              <a:avLst>
                <a:gd name="adj1" fmla="val 7665508"/>
                <a:gd name="adj2" fmla="val 1397099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46" name="弧形 45"/>
            <p:cNvSpPr/>
            <p:nvPr/>
          </p:nvSpPr>
          <p:spPr bwMode="auto">
            <a:xfrm rot="14474052" flipV="1">
              <a:off x="3971947" y="4222773"/>
              <a:ext cx="1698625" cy="2139950"/>
            </a:xfrm>
            <a:prstGeom prst="arc">
              <a:avLst>
                <a:gd name="adj1" fmla="val 16063079"/>
                <a:gd name="adj2" fmla="val 18198734"/>
              </a:avLst>
            </a:prstGeom>
            <a:noFill/>
            <a:ln w="38100" cap="flat" cmpd="sng" algn="ctr">
              <a:solidFill>
                <a:schemeClr val="accent2"/>
              </a:solidFill>
              <a:prstDash val="solid"/>
              <a:round/>
              <a:headEnd type="non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6112" name="文字方塊 43"/>
            <p:cNvSpPr txBox="1">
              <a:spLocks noChangeArrowheads="1"/>
            </p:cNvSpPr>
            <p:nvPr/>
          </p:nvSpPr>
          <p:spPr bwMode="auto">
            <a:xfrm flipH="1">
              <a:off x="2951185" y="5988072"/>
              <a:ext cx="2835275" cy="584200"/>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長期改變系統，建立有獨立能力編制合併財務報表的團隊</a:t>
              </a:r>
            </a:p>
          </p:txBody>
        </p:sp>
        <p:sp>
          <p:nvSpPr>
            <p:cNvPr id="516113" name="文字方塊 47"/>
            <p:cNvSpPr txBox="1">
              <a:spLocks noChangeArrowheads="1"/>
            </p:cNvSpPr>
            <p:nvPr/>
          </p:nvSpPr>
          <p:spPr bwMode="auto">
            <a:xfrm>
              <a:off x="5165748" y="2844822"/>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6114" name="文字方塊 47"/>
            <p:cNvSpPr txBox="1">
              <a:spLocks noChangeArrowheads="1"/>
            </p:cNvSpPr>
            <p:nvPr/>
          </p:nvSpPr>
          <p:spPr bwMode="auto">
            <a:xfrm>
              <a:off x="3616348" y="3857647"/>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 name="弧形 50"/>
            <p:cNvSpPr/>
            <p:nvPr/>
          </p:nvSpPr>
          <p:spPr bwMode="auto">
            <a:xfrm flipH="1">
              <a:off x="3808435" y="2059010"/>
              <a:ext cx="3143250" cy="4084637"/>
            </a:xfrm>
            <a:prstGeom prst="arc">
              <a:avLst>
                <a:gd name="adj1" fmla="val 11444896"/>
                <a:gd name="adj2" fmla="val 16281787"/>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16116" name="Picture 43"/>
            <p:cNvPicPr>
              <a:picLocks noChangeAspect="1" noChangeArrowheads="1"/>
            </p:cNvPicPr>
            <p:nvPr/>
          </p:nvPicPr>
          <p:blipFill>
            <a:blip r:embed="rId5" cstate="print"/>
            <a:srcRect/>
            <a:stretch>
              <a:fillRect/>
            </a:stretch>
          </p:blipFill>
          <p:spPr bwMode="auto">
            <a:xfrm rot="6556">
              <a:off x="5808685" y="4130697"/>
              <a:ext cx="436563" cy="355600"/>
            </a:xfrm>
            <a:prstGeom prst="rect">
              <a:avLst/>
            </a:prstGeom>
            <a:noFill/>
            <a:ln w="28575">
              <a:noFill/>
              <a:miter lim="800000"/>
              <a:headEnd/>
              <a:tailEnd/>
            </a:ln>
          </p:spPr>
        </p:pic>
        <p:pic>
          <p:nvPicPr>
            <p:cNvPr id="516117" name="Picture 44"/>
            <p:cNvPicPr>
              <a:picLocks noChangeAspect="1" noChangeArrowheads="1"/>
            </p:cNvPicPr>
            <p:nvPr/>
          </p:nvPicPr>
          <p:blipFill>
            <a:blip r:embed="rId4" cstate="print"/>
            <a:srcRect/>
            <a:stretch>
              <a:fillRect/>
            </a:stretch>
          </p:blipFill>
          <p:spPr bwMode="auto">
            <a:xfrm rot="21593444" flipH="1">
              <a:off x="4187848" y="5072085"/>
              <a:ext cx="614362" cy="571500"/>
            </a:xfrm>
            <a:prstGeom prst="rect">
              <a:avLst/>
            </a:prstGeom>
            <a:noFill/>
            <a:ln w="28575">
              <a:noFill/>
              <a:miter lim="800000"/>
              <a:headEnd/>
              <a:tailEnd/>
            </a:ln>
          </p:spPr>
        </p:pic>
        <p:sp>
          <p:nvSpPr>
            <p:cNvPr id="516118" name="文字方塊 22"/>
            <p:cNvSpPr txBox="1">
              <a:spLocks noChangeArrowheads="1"/>
            </p:cNvSpPr>
            <p:nvPr/>
          </p:nvSpPr>
          <p:spPr bwMode="auto">
            <a:xfrm>
              <a:off x="6165873" y="3987822"/>
              <a:ext cx="1620837" cy="1077913"/>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依賴性</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士氣降低</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憤世嫉俗</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相信凡事不可為</a:t>
              </a:r>
            </a:p>
          </p:txBody>
        </p:sp>
        <p:sp>
          <p:nvSpPr>
            <p:cNvPr id="55" name="弧形 54"/>
            <p:cNvSpPr/>
            <p:nvPr/>
          </p:nvSpPr>
          <p:spPr bwMode="auto">
            <a:xfrm flipH="1">
              <a:off x="3759222" y="2786085"/>
              <a:ext cx="3192463" cy="3357562"/>
            </a:xfrm>
            <a:prstGeom prst="arc">
              <a:avLst>
                <a:gd name="adj1" fmla="val 6292250"/>
                <a:gd name="adj2" fmla="val 9447209"/>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6120" name="文字方塊 47"/>
            <p:cNvSpPr txBox="1">
              <a:spLocks noChangeArrowheads="1"/>
            </p:cNvSpPr>
            <p:nvPr/>
          </p:nvSpPr>
          <p:spPr bwMode="auto">
            <a:xfrm>
              <a:off x="6045223" y="3714772"/>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6121" name="文字方塊 47"/>
            <p:cNvSpPr txBox="1">
              <a:spLocks noChangeArrowheads="1"/>
            </p:cNvSpPr>
            <p:nvPr/>
          </p:nvSpPr>
          <p:spPr bwMode="auto">
            <a:xfrm>
              <a:off x="4687910" y="550071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6122" name="文字方塊 47"/>
            <p:cNvSpPr txBox="1">
              <a:spLocks noChangeArrowheads="1"/>
            </p:cNvSpPr>
            <p:nvPr/>
          </p:nvSpPr>
          <p:spPr bwMode="auto">
            <a:xfrm>
              <a:off x="3759223" y="464346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9" name="弧形 58"/>
            <p:cNvSpPr/>
            <p:nvPr/>
          </p:nvSpPr>
          <p:spPr bwMode="auto">
            <a:xfrm rot="440269" flipV="1">
              <a:off x="2586060" y="4341835"/>
              <a:ext cx="2416175" cy="1847850"/>
            </a:xfrm>
            <a:prstGeom prst="arc">
              <a:avLst>
                <a:gd name="adj1" fmla="val 7123701"/>
                <a:gd name="adj2" fmla="val 14065884"/>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60" name="弧形 59"/>
            <p:cNvSpPr/>
            <p:nvPr/>
          </p:nvSpPr>
          <p:spPr bwMode="auto">
            <a:xfrm rot="7562691">
              <a:off x="3784622" y="3192485"/>
              <a:ext cx="1366838" cy="1344612"/>
            </a:xfrm>
            <a:prstGeom prst="arc">
              <a:avLst>
                <a:gd name="adj1" fmla="val 9692217"/>
                <a:gd name="adj2" fmla="val 14908615"/>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64" name="弧形 63"/>
            <p:cNvSpPr/>
            <p:nvPr/>
          </p:nvSpPr>
          <p:spPr bwMode="auto">
            <a:xfrm rot="14170351">
              <a:off x="2540023" y="2284434"/>
              <a:ext cx="2362200" cy="2028825"/>
            </a:xfrm>
            <a:prstGeom prst="arc">
              <a:avLst>
                <a:gd name="adj1" fmla="val 14013755"/>
                <a:gd name="adj2" fmla="val 24485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65" name="弧形 64"/>
            <p:cNvSpPr/>
            <p:nvPr/>
          </p:nvSpPr>
          <p:spPr bwMode="auto">
            <a:xfrm rot="7125948">
              <a:off x="3479822" y="2490810"/>
              <a:ext cx="2536825" cy="1892300"/>
            </a:xfrm>
            <a:prstGeom prst="arc">
              <a:avLst>
                <a:gd name="adj1" fmla="val 10162113"/>
                <a:gd name="adj2" fmla="val 18128135"/>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6127" name="文字方塊 43"/>
            <p:cNvSpPr txBox="1">
              <a:spLocks noChangeArrowheads="1"/>
            </p:cNvSpPr>
            <p:nvPr/>
          </p:nvSpPr>
          <p:spPr bwMode="auto">
            <a:xfrm flipH="1">
              <a:off x="3094060" y="2059010"/>
              <a:ext cx="2071688" cy="369887"/>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仰賴顧問公司導入</a:t>
              </a:r>
            </a:p>
          </p:txBody>
        </p:sp>
        <p:sp>
          <p:nvSpPr>
            <p:cNvPr id="516128" name="文字方塊 43"/>
            <p:cNvSpPr txBox="1">
              <a:spLocks noChangeArrowheads="1"/>
            </p:cNvSpPr>
            <p:nvPr/>
          </p:nvSpPr>
          <p:spPr bwMode="auto">
            <a:xfrm flipH="1">
              <a:off x="3236935" y="2701947"/>
              <a:ext cx="2071688"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仰賴會計師事務所</a:t>
              </a:r>
            </a:p>
          </p:txBody>
        </p:sp>
        <p:sp>
          <p:nvSpPr>
            <p:cNvPr id="68" name="弧形 67"/>
            <p:cNvSpPr/>
            <p:nvPr/>
          </p:nvSpPr>
          <p:spPr bwMode="auto">
            <a:xfrm flipH="1">
              <a:off x="3736997" y="2844822"/>
              <a:ext cx="3143250" cy="3298825"/>
            </a:xfrm>
            <a:prstGeom prst="arc">
              <a:avLst>
                <a:gd name="adj1" fmla="val 11945000"/>
                <a:gd name="adj2" fmla="val 16281787"/>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6130" name="文字方塊 47"/>
            <p:cNvSpPr txBox="1">
              <a:spLocks noChangeArrowheads="1"/>
            </p:cNvSpPr>
            <p:nvPr/>
          </p:nvSpPr>
          <p:spPr bwMode="auto">
            <a:xfrm>
              <a:off x="5522935" y="2130447"/>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70" name="弧形 69"/>
            <p:cNvSpPr/>
            <p:nvPr/>
          </p:nvSpPr>
          <p:spPr bwMode="auto">
            <a:xfrm rot="8144052">
              <a:off x="3616347" y="2343172"/>
              <a:ext cx="2036763" cy="2000250"/>
            </a:xfrm>
            <a:prstGeom prst="arc">
              <a:avLst>
                <a:gd name="adj1" fmla="val 9584947"/>
                <a:gd name="adj2" fmla="val 16067503"/>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p:txBody>
          <a:bodyPr/>
          <a:lstStyle/>
          <a:p>
            <a:pPr eaLnBrk="1" hangingPunct="1"/>
            <a:r>
              <a:rPr lang="zh-TW" altLang="en-US" smtClean="0"/>
              <a:t>目標侵蝕</a:t>
            </a:r>
          </a:p>
        </p:txBody>
      </p:sp>
      <p:sp>
        <p:nvSpPr>
          <p:cNvPr id="517123" name="Rectangle 3"/>
          <p:cNvSpPr>
            <a:spLocks noGrp="1" noChangeArrowheads="1"/>
          </p:cNvSpPr>
          <p:nvPr>
            <p:ph idx="1"/>
          </p:nvPr>
        </p:nvSpPr>
        <p:spPr>
          <a:xfrm>
            <a:off x="809625" y="2214563"/>
            <a:ext cx="4548188" cy="3881437"/>
          </a:xfrm>
        </p:spPr>
        <p:txBody>
          <a:bodyPr/>
          <a:lstStyle/>
          <a:p>
            <a:pPr eaLnBrk="1" hangingPunct="1"/>
            <a:r>
              <a:rPr lang="en-US" altLang="zh-TW" sz="2400" smtClean="0"/>
              <a:t>[</a:t>
            </a:r>
            <a:r>
              <a:rPr lang="zh-TW" altLang="en-US" sz="2400" smtClean="0"/>
              <a:t>狀況描述</a:t>
            </a:r>
            <a:r>
              <a:rPr lang="en-US" altLang="zh-TW" sz="2400" smtClean="0"/>
              <a:t>]</a:t>
            </a:r>
          </a:p>
          <a:p>
            <a:pPr lvl="1" eaLnBrk="1" hangingPunct="1"/>
            <a:r>
              <a:rPr lang="zh-TW" altLang="en-US" sz="2000" smtClean="0"/>
              <a:t>一種沒有增強迴路的</a:t>
            </a:r>
            <a:r>
              <a:rPr lang="en-US" altLang="zh-TW" sz="2000" smtClean="0"/>
              <a:t>『</a:t>
            </a:r>
            <a:r>
              <a:rPr lang="zh-TW" altLang="en-US" sz="2000" smtClean="0"/>
              <a:t>捨本逐末</a:t>
            </a:r>
            <a:r>
              <a:rPr lang="en-US" altLang="zh-TW" sz="2000" smtClean="0"/>
              <a:t>』</a:t>
            </a:r>
          </a:p>
          <a:p>
            <a:pPr lvl="1" eaLnBrk="1" hangingPunct="1"/>
            <a:r>
              <a:rPr lang="zh-TW" altLang="en-US" sz="2000" smtClean="0"/>
              <a:t>用不著另一個增強環路的副作用抵消，就可以讓問題惡化</a:t>
            </a:r>
            <a:endParaRPr lang="en-US" altLang="zh-TW" sz="2000" smtClean="0"/>
          </a:p>
          <a:p>
            <a:pPr lvl="1" eaLnBrk="1" hangingPunct="1"/>
            <a:r>
              <a:rPr lang="zh-TW" altLang="en-US" sz="2000" smtClean="0"/>
              <a:t>存在一個長期根本目標的調節環路受到短期反應的另一個調節環路的抑制</a:t>
            </a:r>
            <a:endParaRPr lang="en-US" altLang="zh-TW" sz="2000" smtClean="0"/>
          </a:p>
          <a:p>
            <a:pPr lvl="1" eaLnBrk="1" hangingPunct="1"/>
            <a:r>
              <a:rPr lang="zh-TW" altLang="en-US" sz="2000" smtClean="0"/>
              <a:t>很多都來自於信心危機</a:t>
            </a:r>
            <a:endParaRPr lang="en-US" altLang="zh-TW" sz="2000" smtClean="0"/>
          </a:p>
          <a:p>
            <a:pPr eaLnBrk="1" hangingPunct="1"/>
            <a:r>
              <a:rPr lang="en-US" altLang="zh-TW" sz="2400" smtClean="0">
                <a:solidFill>
                  <a:srgbClr val="FF0000"/>
                </a:solidFill>
              </a:rPr>
              <a:t>[</a:t>
            </a:r>
            <a:r>
              <a:rPr lang="zh-TW" altLang="en-US" sz="2400" smtClean="0">
                <a:solidFill>
                  <a:srgbClr val="FF0000"/>
                </a:solidFill>
              </a:rPr>
              <a:t>管理方針</a:t>
            </a:r>
            <a:r>
              <a:rPr lang="en-US" altLang="zh-TW" sz="2400" smtClean="0">
                <a:solidFill>
                  <a:srgbClr val="FF0000"/>
                </a:solidFill>
              </a:rPr>
              <a:t>]</a:t>
            </a:r>
          </a:p>
          <a:p>
            <a:pPr lvl="1" eaLnBrk="1" hangingPunct="1"/>
            <a:r>
              <a:rPr lang="zh-TW" altLang="en-US" sz="2000" smtClean="0"/>
              <a:t>堅持目標、標準或願景</a:t>
            </a:r>
            <a:endParaRPr lang="en-US" altLang="zh-TW" sz="2000" smtClean="0"/>
          </a:p>
          <a:p>
            <a:pPr lvl="1" eaLnBrk="1" hangingPunct="1"/>
            <a:endParaRPr lang="zh-TW" altLang="en-US" sz="2000" smtClean="0"/>
          </a:p>
        </p:txBody>
      </p:sp>
      <p:sp>
        <p:nvSpPr>
          <p:cNvPr id="517127" name="投影片編號版面配置區 32"/>
          <p:cNvSpPr>
            <a:spLocks noGrp="1"/>
          </p:cNvSpPr>
          <p:nvPr>
            <p:ph type="sldNum" sz="quarter" idx="12"/>
          </p:nvPr>
        </p:nvSpPr>
        <p:spPr>
          <a:noFill/>
        </p:spPr>
        <p:txBody>
          <a:bodyPr/>
          <a:lstStyle/>
          <a:p>
            <a:fld id="{3E4AD55F-A222-42A8-A44E-205BA6F38A33}" type="slidenum">
              <a:rPr lang="en-US" altLang="zh-TW" smtClean="0">
                <a:ea typeface="新細明體" charset="-120"/>
              </a:rPr>
              <a:pPr/>
              <a:t>17</a:t>
            </a:fld>
            <a:endParaRPr lang="en-US" altLang="zh-TW" smtClean="0">
              <a:ea typeface="新細明體" charset="-120"/>
            </a:endParaRPr>
          </a:p>
        </p:txBody>
      </p:sp>
      <p:grpSp>
        <p:nvGrpSpPr>
          <p:cNvPr id="2" name="群組 61"/>
          <p:cNvGrpSpPr>
            <a:grpSpLocks/>
          </p:cNvGrpSpPr>
          <p:nvPr/>
        </p:nvGrpSpPr>
        <p:grpSpPr bwMode="auto">
          <a:xfrm>
            <a:off x="5572125" y="2571750"/>
            <a:ext cx="3571875" cy="4038600"/>
            <a:chOff x="5572132" y="2571744"/>
            <a:chExt cx="3571868" cy="4037825"/>
          </a:xfrm>
        </p:grpSpPr>
        <p:grpSp>
          <p:nvGrpSpPr>
            <p:cNvPr id="3" name="群組 53"/>
            <p:cNvGrpSpPr>
              <a:grpSpLocks/>
            </p:cNvGrpSpPr>
            <p:nvPr/>
          </p:nvGrpSpPr>
          <p:grpSpPr bwMode="auto">
            <a:xfrm rot="-3295026">
              <a:off x="6800352" y="6111384"/>
              <a:ext cx="633507" cy="362863"/>
              <a:chOff x="4584807" y="4838229"/>
              <a:chExt cx="854301" cy="499481"/>
            </a:xfrm>
          </p:grpSpPr>
          <p:sp>
            <p:nvSpPr>
              <p:cNvPr id="517151"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7152"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7153"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17130" name="文字方塊 47"/>
            <p:cNvSpPr txBox="1">
              <a:spLocks noChangeArrowheads="1"/>
            </p:cNvSpPr>
            <p:nvPr/>
          </p:nvSpPr>
          <p:spPr bwMode="auto">
            <a:xfrm>
              <a:off x="8358214" y="4857760"/>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7131" name="文字方塊 47"/>
            <p:cNvSpPr txBox="1">
              <a:spLocks noChangeArrowheads="1"/>
            </p:cNvSpPr>
            <p:nvPr/>
          </p:nvSpPr>
          <p:spPr bwMode="auto">
            <a:xfrm>
              <a:off x="6786578" y="4500570"/>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7132" name="文字方塊 43"/>
            <p:cNvSpPr txBox="1">
              <a:spLocks noChangeArrowheads="1"/>
            </p:cNvSpPr>
            <p:nvPr/>
          </p:nvSpPr>
          <p:spPr bwMode="auto">
            <a:xfrm flipH="1">
              <a:off x="7572396" y="3000372"/>
              <a:ext cx="1357322"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降低目標</a:t>
              </a:r>
            </a:p>
          </p:txBody>
        </p:sp>
        <p:pic>
          <p:nvPicPr>
            <p:cNvPr id="517133" name="Picture 44"/>
            <p:cNvPicPr>
              <a:picLocks noChangeAspect="1" noChangeArrowheads="1"/>
            </p:cNvPicPr>
            <p:nvPr/>
          </p:nvPicPr>
          <p:blipFill>
            <a:blip r:embed="rId3" cstate="print"/>
            <a:srcRect/>
            <a:stretch>
              <a:fillRect/>
            </a:stretch>
          </p:blipFill>
          <p:spPr bwMode="auto">
            <a:xfrm rot="21593444" flipH="1">
              <a:off x="7001525" y="3072491"/>
              <a:ext cx="714375" cy="665163"/>
            </a:xfrm>
            <a:prstGeom prst="rect">
              <a:avLst/>
            </a:prstGeom>
            <a:noFill/>
            <a:ln w="28575">
              <a:noFill/>
              <a:miter lim="800000"/>
              <a:headEnd/>
              <a:tailEnd/>
            </a:ln>
          </p:spPr>
        </p:pic>
        <p:sp>
          <p:nvSpPr>
            <p:cNvPr id="24" name="弧形 23"/>
            <p:cNvSpPr/>
            <p:nvPr/>
          </p:nvSpPr>
          <p:spPr bwMode="auto">
            <a:xfrm rot="20938211">
              <a:off x="6451605" y="2581267"/>
              <a:ext cx="1695447" cy="1145955"/>
            </a:xfrm>
            <a:prstGeom prst="arc">
              <a:avLst>
                <a:gd name="adj1" fmla="val 11816736"/>
                <a:gd name="adj2" fmla="val 11929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7135" name="文字方塊 20"/>
            <p:cNvSpPr txBox="1">
              <a:spLocks noChangeArrowheads="1"/>
            </p:cNvSpPr>
            <p:nvPr/>
          </p:nvSpPr>
          <p:spPr bwMode="auto">
            <a:xfrm flipH="1">
              <a:off x="6072198" y="3071810"/>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目標</a:t>
              </a:r>
            </a:p>
          </p:txBody>
        </p:sp>
        <p:sp>
          <p:nvSpPr>
            <p:cNvPr id="517136" name="文字方塊 22"/>
            <p:cNvSpPr txBox="1">
              <a:spLocks noChangeArrowheads="1"/>
            </p:cNvSpPr>
            <p:nvPr/>
          </p:nvSpPr>
          <p:spPr bwMode="auto">
            <a:xfrm>
              <a:off x="7072330" y="4143380"/>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差距</a:t>
              </a:r>
            </a:p>
          </p:txBody>
        </p:sp>
        <p:sp>
          <p:nvSpPr>
            <p:cNvPr id="32" name="弧形 31"/>
            <p:cNvSpPr/>
            <p:nvPr/>
          </p:nvSpPr>
          <p:spPr bwMode="auto">
            <a:xfrm rot="14170351">
              <a:off x="6496204" y="2414419"/>
              <a:ext cx="1564975" cy="2028821"/>
            </a:xfrm>
            <a:prstGeom prst="arc">
              <a:avLst>
                <a:gd name="adj1" fmla="val 13608553"/>
                <a:gd name="adj2" fmla="val 18084878"/>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4" name="弧形 43"/>
            <p:cNvSpPr/>
            <p:nvPr/>
          </p:nvSpPr>
          <p:spPr bwMode="auto">
            <a:xfrm rot="7125948">
              <a:off x="6731146" y="2816023"/>
              <a:ext cx="1488789" cy="1571622"/>
            </a:xfrm>
            <a:prstGeom prst="arc">
              <a:avLst>
                <a:gd name="adj1" fmla="val 13648227"/>
                <a:gd name="adj2" fmla="val 18468372"/>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7139" name="Picture 44"/>
            <p:cNvPicPr>
              <a:picLocks noChangeAspect="1" noChangeArrowheads="1"/>
            </p:cNvPicPr>
            <p:nvPr/>
          </p:nvPicPr>
          <p:blipFill>
            <a:blip r:embed="rId3" cstate="print"/>
            <a:srcRect/>
            <a:stretch>
              <a:fillRect/>
            </a:stretch>
          </p:blipFill>
          <p:spPr bwMode="auto">
            <a:xfrm rot="21593444" flipH="1">
              <a:off x="7072964" y="5001316"/>
              <a:ext cx="714375" cy="665163"/>
            </a:xfrm>
            <a:prstGeom prst="rect">
              <a:avLst/>
            </a:prstGeom>
            <a:noFill/>
            <a:ln w="28575">
              <a:noFill/>
              <a:miter lim="800000"/>
              <a:headEnd/>
              <a:tailEnd/>
            </a:ln>
          </p:spPr>
        </p:pic>
        <p:sp>
          <p:nvSpPr>
            <p:cNvPr id="48" name="弧形 47"/>
            <p:cNvSpPr/>
            <p:nvPr/>
          </p:nvSpPr>
          <p:spPr bwMode="auto">
            <a:xfrm rot="1602048" flipV="1">
              <a:off x="6396043" y="4723981"/>
              <a:ext cx="1546222" cy="1488789"/>
            </a:xfrm>
            <a:prstGeom prst="arc">
              <a:avLst>
                <a:gd name="adj1" fmla="val 11958863"/>
                <a:gd name="adj2" fmla="val 16840516"/>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 name="弧形 50"/>
            <p:cNvSpPr/>
            <p:nvPr/>
          </p:nvSpPr>
          <p:spPr bwMode="auto">
            <a:xfrm rot="7429649" flipV="1">
              <a:off x="6381133" y="4415098"/>
              <a:ext cx="1796705" cy="1820859"/>
            </a:xfrm>
            <a:prstGeom prst="arc">
              <a:avLst>
                <a:gd name="adj1" fmla="val 13648227"/>
                <a:gd name="adj2" fmla="val 1683688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2" name="弧形 51"/>
            <p:cNvSpPr/>
            <p:nvPr/>
          </p:nvSpPr>
          <p:spPr bwMode="auto">
            <a:xfrm rot="14474052" flipV="1">
              <a:off x="6714486" y="4400820"/>
              <a:ext cx="1585609" cy="1762122"/>
            </a:xfrm>
            <a:prstGeom prst="arc">
              <a:avLst>
                <a:gd name="adj1" fmla="val 14128197"/>
                <a:gd name="adj2" fmla="val 18468372"/>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7143" name="文字方塊 20"/>
            <p:cNvSpPr txBox="1">
              <a:spLocks noChangeArrowheads="1"/>
            </p:cNvSpPr>
            <p:nvPr/>
          </p:nvSpPr>
          <p:spPr bwMode="auto">
            <a:xfrm flipH="1">
              <a:off x="5786446" y="5000636"/>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實際狀況</a:t>
              </a:r>
            </a:p>
          </p:txBody>
        </p:sp>
        <p:sp>
          <p:nvSpPr>
            <p:cNvPr id="517144" name="文字方塊 43"/>
            <p:cNvSpPr txBox="1">
              <a:spLocks noChangeArrowheads="1"/>
            </p:cNvSpPr>
            <p:nvPr/>
          </p:nvSpPr>
          <p:spPr bwMode="auto">
            <a:xfrm flipH="1">
              <a:off x="7786678" y="5286388"/>
              <a:ext cx="1357322"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改善行動</a:t>
              </a:r>
            </a:p>
          </p:txBody>
        </p:sp>
        <p:sp>
          <p:nvSpPr>
            <p:cNvPr id="55" name="弧形 54"/>
            <p:cNvSpPr/>
            <p:nvPr/>
          </p:nvSpPr>
          <p:spPr bwMode="auto">
            <a:xfrm rot="8844572" flipH="1">
              <a:off x="6608768" y="4317659"/>
              <a:ext cx="1752597" cy="1971297"/>
            </a:xfrm>
            <a:prstGeom prst="arc">
              <a:avLst>
                <a:gd name="adj1" fmla="val 13903395"/>
                <a:gd name="adj2" fmla="val 18366963"/>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7146" name="文字方塊 47"/>
            <p:cNvSpPr txBox="1">
              <a:spLocks noChangeArrowheads="1"/>
            </p:cNvSpPr>
            <p:nvPr/>
          </p:nvSpPr>
          <p:spPr bwMode="auto">
            <a:xfrm>
              <a:off x="5786446" y="5357826"/>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7147" name="文字方塊 47"/>
            <p:cNvSpPr txBox="1">
              <a:spLocks noChangeArrowheads="1"/>
            </p:cNvSpPr>
            <p:nvPr/>
          </p:nvSpPr>
          <p:spPr bwMode="auto">
            <a:xfrm>
              <a:off x="8286776" y="342900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7148" name="文字方塊 47"/>
            <p:cNvSpPr txBox="1">
              <a:spLocks noChangeArrowheads="1"/>
            </p:cNvSpPr>
            <p:nvPr/>
          </p:nvSpPr>
          <p:spPr bwMode="auto">
            <a:xfrm>
              <a:off x="6143636" y="257174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7149" name="文字方塊 47"/>
            <p:cNvSpPr txBox="1">
              <a:spLocks noChangeArrowheads="1"/>
            </p:cNvSpPr>
            <p:nvPr/>
          </p:nvSpPr>
          <p:spPr bwMode="auto">
            <a:xfrm>
              <a:off x="6786578" y="3714752"/>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7150" name="左大括弧 59"/>
            <p:cNvSpPr>
              <a:spLocks/>
            </p:cNvSpPr>
            <p:nvPr/>
          </p:nvSpPr>
          <p:spPr bwMode="auto">
            <a:xfrm>
              <a:off x="5572132" y="4429132"/>
              <a:ext cx="285752" cy="2071702"/>
            </a:xfrm>
            <a:prstGeom prst="leftBrace">
              <a:avLst>
                <a:gd name="adj1" fmla="val 49844"/>
                <a:gd name="adj2" fmla="val 50000"/>
              </a:avLst>
            </a:prstGeom>
            <a:noFill/>
            <a:ln w="38100" algn="ctr">
              <a:solidFill>
                <a:srgbClr val="230FB5"/>
              </a:solidFill>
              <a:round/>
              <a:headEnd/>
              <a:tailEnd/>
            </a:ln>
          </p:spPr>
          <p:txBody>
            <a:bodyPr wrap="none"/>
            <a:lstStyle/>
            <a:p>
              <a:endParaRPr lang="zh-TW" altLang="en-US" sz="2400">
                <a:solidFill>
                  <a:srgbClr val="003366"/>
                </a:solidFill>
                <a:latin typeface="Times New Roman" pitchFamily="18" charset="0"/>
              </a:endParaRPr>
            </a:p>
          </p:txBody>
        </p:sp>
      </p:grpSp>
      <p:sp>
        <p:nvSpPr>
          <p:cNvPr id="61" name="直線圖說文字 1 60"/>
          <p:cNvSpPr/>
          <p:nvPr/>
        </p:nvSpPr>
        <p:spPr bwMode="auto">
          <a:xfrm>
            <a:off x="4214813" y="5786438"/>
            <a:ext cx="1200150" cy="684212"/>
          </a:xfrm>
          <a:prstGeom prst="borderCallout1">
            <a:avLst>
              <a:gd name="adj1" fmla="val 361"/>
              <a:gd name="adj2" fmla="val 49968"/>
              <a:gd name="adj3" fmla="val -45925"/>
              <a:gd name="adj4" fmla="val 113598"/>
            </a:avLst>
          </a:prstGeom>
          <a:solidFill>
            <a:schemeClr val="accent4">
              <a:lumMod val="10000"/>
              <a:lumOff val="90000"/>
            </a:schemeClr>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wrap="none"/>
          <a:lstStyle/>
          <a:p>
            <a:pPr algn="r">
              <a:defRPr/>
            </a:pPr>
            <a:r>
              <a:rPr lang="zh-TW" altLang="en-US" b="1" dirty="0">
                <a:solidFill>
                  <a:srgbClr val="003366"/>
                </a:solidFill>
                <a:latin typeface="Times New Roman" pitchFamily="18" charset="0"/>
                <a:ea typeface="新細明體" pitchFamily="18" charset="-120"/>
              </a:rPr>
              <a:t>主要的</a:t>
            </a:r>
            <a:endParaRPr lang="en-US" altLang="zh-TW" b="1" dirty="0">
              <a:solidFill>
                <a:srgbClr val="003366"/>
              </a:solidFill>
              <a:latin typeface="Times New Roman" pitchFamily="18" charset="0"/>
              <a:ea typeface="新細明體" pitchFamily="18" charset="-120"/>
            </a:endParaRPr>
          </a:p>
          <a:p>
            <a:pPr algn="r">
              <a:defRPr/>
            </a:pPr>
            <a:r>
              <a:rPr lang="zh-TW" altLang="en-US" b="1" dirty="0">
                <a:solidFill>
                  <a:srgbClr val="003366"/>
                </a:solidFill>
                <a:latin typeface="Times New Roman" pitchFamily="18" charset="0"/>
                <a:ea typeface="新細明體" pitchFamily="18" charset="-120"/>
              </a:rPr>
              <a:t>目標環路</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sz="4000" dirty="0" smtClean="0"/>
              <a:t>目標侵蝕案例─調降營運目標</a:t>
            </a:r>
          </a:p>
        </p:txBody>
      </p:sp>
      <p:sp>
        <p:nvSpPr>
          <p:cNvPr id="518147" name="Rectangle 3"/>
          <p:cNvSpPr>
            <a:spLocks noGrp="1" noChangeArrowheads="1"/>
          </p:cNvSpPr>
          <p:nvPr>
            <p:ph idx="1"/>
          </p:nvPr>
        </p:nvSpPr>
        <p:spPr>
          <a:xfrm>
            <a:off x="809625" y="2214563"/>
            <a:ext cx="4976813" cy="4214812"/>
          </a:xfrm>
        </p:spPr>
        <p:txBody>
          <a:bodyPr/>
          <a:lstStyle/>
          <a:p>
            <a:pPr eaLnBrk="1" hangingPunct="1">
              <a:lnSpc>
                <a:spcPct val="90000"/>
              </a:lnSpc>
            </a:pPr>
            <a:r>
              <a:rPr lang="zh-TW" altLang="en-US" sz="2000" smtClean="0"/>
              <a:t>以國內知名</a:t>
            </a:r>
            <a:r>
              <a:rPr lang="en-US" altLang="zh-TW" sz="2000" smtClean="0"/>
              <a:t>F </a:t>
            </a:r>
            <a:r>
              <a:rPr lang="zh-TW" altLang="en-US" sz="2000" smtClean="0"/>
              <a:t>智慧卡公司為例</a:t>
            </a:r>
            <a:endParaRPr lang="en-US" altLang="zh-TW" sz="2000" smtClean="0"/>
          </a:p>
          <a:p>
            <a:pPr lvl="1" algn="just" eaLnBrk="1" hangingPunct="1">
              <a:lnSpc>
                <a:spcPct val="90000"/>
              </a:lnSpc>
            </a:pPr>
            <a:r>
              <a:rPr lang="zh-TW" altLang="en-US" sz="1800" smtClean="0"/>
              <a:t>電子商務部門為新事業群</a:t>
            </a:r>
            <a:endParaRPr lang="en-US" altLang="zh-TW" sz="1800" smtClean="0"/>
          </a:p>
          <a:p>
            <a:pPr lvl="1" algn="just" eaLnBrk="1" hangingPunct="1">
              <a:lnSpc>
                <a:spcPct val="90000"/>
              </a:lnSpc>
            </a:pPr>
            <a:r>
              <a:rPr lang="zh-TW" altLang="en-US" sz="1800" smtClean="0"/>
              <a:t>董事會訂定成長目標─</a:t>
            </a:r>
            <a:r>
              <a:rPr lang="en-US" altLang="zh-TW" sz="1800" smtClean="0"/>
              <a:t>3</a:t>
            </a:r>
            <a:r>
              <a:rPr lang="zh-TW" altLang="en-US" sz="1800" smtClean="0"/>
              <a:t>年內產品營業額</a:t>
            </a:r>
            <a:endParaRPr lang="en-US" altLang="zh-TW" sz="1800" smtClean="0"/>
          </a:p>
          <a:p>
            <a:pPr lvl="1" algn="just" eaLnBrk="1" hangingPunct="1">
              <a:lnSpc>
                <a:spcPct val="90000"/>
              </a:lnSpc>
              <a:buFont typeface="Wingdings" pitchFamily="2" charset="2"/>
              <a:buNone/>
            </a:pPr>
            <a:r>
              <a:rPr lang="en-US" altLang="zh-TW" sz="1800" smtClean="0"/>
              <a:t>	</a:t>
            </a:r>
            <a:r>
              <a:rPr lang="zh-TW" altLang="en-US" sz="1800" smtClean="0"/>
              <a:t>達到 </a:t>
            </a:r>
            <a:r>
              <a:rPr lang="en-US" altLang="zh-TW" sz="1800" smtClean="0"/>
              <a:t>5,000</a:t>
            </a:r>
            <a:r>
              <a:rPr lang="zh-TW" altLang="en-US" sz="1800" smtClean="0"/>
              <a:t>萬</a:t>
            </a:r>
            <a:endParaRPr lang="en-US" altLang="zh-TW" sz="1800" smtClean="0"/>
          </a:p>
          <a:p>
            <a:pPr eaLnBrk="1" hangingPunct="1">
              <a:lnSpc>
                <a:spcPct val="90000"/>
              </a:lnSpc>
            </a:pPr>
            <a:r>
              <a:rPr lang="zh-TW" altLang="en-US" sz="2000" smtClean="0"/>
              <a:t>問題</a:t>
            </a:r>
            <a:endParaRPr lang="en-US" altLang="zh-TW" sz="2000" smtClean="0"/>
          </a:p>
          <a:p>
            <a:pPr lvl="1" eaLnBrk="1" hangingPunct="1">
              <a:lnSpc>
                <a:spcPct val="90000"/>
              </a:lnSpc>
            </a:pPr>
            <a:r>
              <a:rPr lang="zh-TW" altLang="en-US" sz="1800" smtClean="0"/>
              <a:t>目標太過積極造成營業額落差</a:t>
            </a:r>
            <a:endParaRPr lang="en-US" altLang="zh-TW" sz="1800" smtClean="0"/>
          </a:p>
          <a:p>
            <a:pPr lvl="1" eaLnBrk="1" hangingPunct="1">
              <a:lnSpc>
                <a:spcPct val="90000"/>
              </a:lnSpc>
            </a:pPr>
            <a:r>
              <a:rPr lang="zh-TW" altLang="en-US" sz="1800" smtClean="0"/>
              <a:t>產品有專案特性，營收結果與績效有</a:t>
            </a:r>
            <a:r>
              <a:rPr lang="en-US" altLang="zh-TW" sz="1800" smtClean="0"/>
              <a:t>6~9</a:t>
            </a:r>
            <a:r>
              <a:rPr lang="zh-TW" altLang="en-US" sz="1800" smtClean="0"/>
              <a:t>個月落差</a:t>
            </a:r>
            <a:endParaRPr lang="en-US" altLang="zh-TW" sz="1800" smtClean="0"/>
          </a:p>
          <a:p>
            <a:pPr lvl="1" eaLnBrk="1" hangingPunct="1">
              <a:lnSpc>
                <a:spcPct val="90000"/>
              </a:lnSpc>
            </a:pPr>
            <a:r>
              <a:rPr lang="zh-TW" altLang="en-US" sz="1800" smtClean="0"/>
              <a:t>改善策略驗證的時間過長</a:t>
            </a:r>
            <a:endParaRPr lang="en-US" altLang="zh-TW" sz="1800" smtClean="0"/>
          </a:p>
          <a:p>
            <a:pPr lvl="1" eaLnBrk="1" hangingPunct="1">
              <a:lnSpc>
                <a:spcPct val="90000"/>
              </a:lnSpc>
            </a:pPr>
            <a:r>
              <a:rPr lang="zh-TW" altLang="en-US" sz="1800" smtClean="0"/>
              <a:t>董事會決定調降目標，執行層不再間關注改善策略</a:t>
            </a:r>
            <a:endParaRPr lang="en-US" altLang="zh-TW" sz="1800" smtClean="0"/>
          </a:p>
          <a:p>
            <a:pPr eaLnBrk="1" hangingPunct="1">
              <a:lnSpc>
                <a:spcPct val="90000"/>
              </a:lnSpc>
            </a:pPr>
            <a:r>
              <a:rPr lang="en-US" altLang="zh-TW" sz="2000" smtClean="0">
                <a:solidFill>
                  <a:srgbClr val="CC3300"/>
                </a:solidFill>
              </a:rPr>
              <a:t>[</a:t>
            </a:r>
            <a:r>
              <a:rPr lang="zh-TW" altLang="en-US" sz="2000" smtClean="0">
                <a:solidFill>
                  <a:srgbClr val="CC3300"/>
                </a:solidFill>
              </a:rPr>
              <a:t>管理方針</a:t>
            </a:r>
            <a:r>
              <a:rPr lang="en-US" altLang="zh-TW" sz="2000" smtClean="0">
                <a:solidFill>
                  <a:srgbClr val="CC3300"/>
                </a:solidFill>
              </a:rPr>
              <a:t>]</a:t>
            </a:r>
          </a:p>
          <a:p>
            <a:pPr lvl="1" eaLnBrk="1" hangingPunct="1">
              <a:lnSpc>
                <a:spcPct val="90000"/>
              </a:lnSpc>
            </a:pPr>
            <a:r>
              <a:rPr lang="zh-TW" altLang="en-US" sz="1600" smtClean="0">
                <a:solidFill>
                  <a:srgbClr val="CC3300"/>
                </a:solidFill>
              </a:rPr>
              <a:t>除非確定調降目標之外無法改善 </a:t>
            </a:r>
            <a:r>
              <a:rPr lang="en-US" altLang="zh-TW" sz="1600" smtClean="0">
                <a:solidFill>
                  <a:srgbClr val="CC3300"/>
                </a:solidFill>
              </a:rPr>
              <a:t>(</a:t>
            </a:r>
            <a:r>
              <a:rPr lang="zh-TW" altLang="en-US" sz="1600" smtClean="0">
                <a:solidFill>
                  <a:srgbClr val="CC3300"/>
                </a:solidFill>
              </a:rPr>
              <a:t>目標錯誤</a:t>
            </a:r>
            <a:r>
              <a:rPr lang="en-US" altLang="zh-TW" sz="1600" smtClean="0">
                <a:solidFill>
                  <a:srgbClr val="CC3300"/>
                </a:solidFill>
              </a:rPr>
              <a:t>)</a:t>
            </a:r>
            <a:r>
              <a:rPr lang="zh-TW" altLang="en-US" sz="1600" smtClean="0">
                <a:solidFill>
                  <a:srgbClr val="CC3300"/>
                </a:solidFill>
              </a:rPr>
              <a:t>，不輕易改變目標</a:t>
            </a:r>
            <a:endParaRPr lang="en-US" altLang="zh-TW" sz="1600" smtClean="0">
              <a:solidFill>
                <a:srgbClr val="CC3300"/>
              </a:solidFill>
            </a:endParaRPr>
          </a:p>
        </p:txBody>
      </p:sp>
      <p:sp>
        <p:nvSpPr>
          <p:cNvPr id="518149" name="投影片編號版面配置區 4"/>
          <p:cNvSpPr>
            <a:spLocks noGrp="1"/>
          </p:cNvSpPr>
          <p:nvPr>
            <p:ph type="sldNum" sz="quarter" idx="12"/>
          </p:nvPr>
        </p:nvSpPr>
        <p:spPr>
          <a:noFill/>
        </p:spPr>
        <p:txBody>
          <a:bodyPr/>
          <a:lstStyle/>
          <a:p>
            <a:fld id="{946FB503-F28B-4EAC-B635-D50571AFA925}" type="slidenum">
              <a:rPr lang="en-US" altLang="zh-TW" smtClean="0">
                <a:ea typeface="新細明體" charset="-120"/>
              </a:rPr>
              <a:pPr/>
              <a:t>18</a:t>
            </a:fld>
            <a:endParaRPr lang="en-US" altLang="zh-TW" smtClean="0">
              <a:ea typeface="新細明體" charset="-120"/>
            </a:endParaRPr>
          </a:p>
        </p:txBody>
      </p:sp>
      <p:grpSp>
        <p:nvGrpSpPr>
          <p:cNvPr id="2" name="群組 61"/>
          <p:cNvGrpSpPr>
            <a:grpSpLocks/>
          </p:cNvGrpSpPr>
          <p:nvPr/>
        </p:nvGrpSpPr>
        <p:grpSpPr bwMode="auto">
          <a:xfrm>
            <a:off x="5715000" y="2428875"/>
            <a:ext cx="3214688" cy="4038600"/>
            <a:chOff x="5857883" y="2571744"/>
            <a:chExt cx="3214706" cy="4037823"/>
          </a:xfrm>
        </p:grpSpPr>
        <p:grpSp>
          <p:nvGrpSpPr>
            <p:cNvPr id="3" name="群組 53"/>
            <p:cNvGrpSpPr>
              <a:grpSpLocks/>
            </p:cNvGrpSpPr>
            <p:nvPr/>
          </p:nvGrpSpPr>
          <p:grpSpPr bwMode="auto">
            <a:xfrm rot="-3295026">
              <a:off x="6800352" y="6111382"/>
              <a:ext cx="633507" cy="362863"/>
              <a:chOff x="4584807" y="4838229"/>
              <a:chExt cx="854301" cy="499481"/>
            </a:xfrm>
          </p:grpSpPr>
          <p:sp>
            <p:nvSpPr>
              <p:cNvPr id="518173"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8174"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8175"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18153" name="文字方塊 47"/>
            <p:cNvSpPr txBox="1">
              <a:spLocks noChangeArrowheads="1"/>
            </p:cNvSpPr>
            <p:nvPr/>
          </p:nvSpPr>
          <p:spPr bwMode="auto">
            <a:xfrm>
              <a:off x="8286771" y="4571624"/>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8154" name="文字方塊 47"/>
            <p:cNvSpPr txBox="1">
              <a:spLocks noChangeArrowheads="1"/>
            </p:cNvSpPr>
            <p:nvPr/>
          </p:nvSpPr>
          <p:spPr bwMode="auto">
            <a:xfrm>
              <a:off x="6715137" y="4500200"/>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8155" name="文字方塊 43"/>
            <p:cNvSpPr txBox="1">
              <a:spLocks noChangeArrowheads="1"/>
            </p:cNvSpPr>
            <p:nvPr/>
          </p:nvSpPr>
          <p:spPr bwMode="auto">
            <a:xfrm flipH="1">
              <a:off x="7572396" y="3000372"/>
              <a:ext cx="1357322" cy="584663"/>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開董事會調降低目標</a:t>
              </a:r>
            </a:p>
          </p:txBody>
        </p:sp>
        <p:pic>
          <p:nvPicPr>
            <p:cNvPr id="518156" name="Picture 44"/>
            <p:cNvPicPr>
              <a:picLocks noChangeAspect="1" noChangeArrowheads="1"/>
            </p:cNvPicPr>
            <p:nvPr/>
          </p:nvPicPr>
          <p:blipFill>
            <a:blip r:embed="rId3" cstate="print"/>
            <a:srcRect/>
            <a:stretch>
              <a:fillRect/>
            </a:stretch>
          </p:blipFill>
          <p:spPr bwMode="auto">
            <a:xfrm rot="21593444" flipH="1">
              <a:off x="7072850" y="3357948"/>
              <a:ext cx="570569" cy="531264"/>
            </a:xfrm>
            <a:prstGeom prst="rect">
              <a:avLst/>
            </a:prstGeom>
            <a:noFill/>
            <a:ln w="28575">
              <a:noFill/>
              <a:miter lim="800000"/>
              <a:headEnd/>
              <a:tailEnd/>
            </a:ln>
          </p:spPr>
        </p:pic>
        <p:sp>
          <p:nvSpPr>
            <p:cNvPr id="13" name="弧形 12"/>
            <p:cNvSpPr/>
            <p:nvPr/>
          </p:nvSpPr>
          <p:spPr bwMode="auto">
            <a:xfrm rot="20938211">
              <a:off x="6451611" y="2581267"/>
              <a:ext cx="1695459" cy="1145954"/>
            </a:xfrm>
            <a:prstGeom prst="arc">
              <a:avLst>
                <a:gd name="adj1" fmla="val 11816736"/>
                <a:gd name="adj2" fmla="val 11929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8158" name="文字方塊 20"/>
            <p:cNvSpPr txBox="1">
              <a:spLocks noChangeArrowheads="1"/>
            </p:cNvSpPr>
            <p:nvPr/>
          </p:nvSpPr>
          <p:spPr bwMode="auto">
            <a:xfrm flipH="1">
              <a:off x="5857884" y="3071714"/>
              <a:ext cx="1210586" cy="338489"/>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營業額目標</a:t>
              </a:r>
            </a:p>
          </p:txBody>
        </p:sp>
        <p:sp>
          <p:nvSpPr>
            <p:cNvPr id="518159" name="文字方塊 22"/>
            <p:cNvSpPr txBox="1">
              <a:spLocks noChangeArrowheads="1"/>
            </p:cNvSpPr>
            <p:nvPr/>
          </p:nvSpPr>
          <p:spPr bwMode="auto">
            <a:xfrm>
              <a:off x="6786576" y="4214503"/>
              <a:ext cx="1210585" cy="338489"/>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營業額落差</a:t>
              </a:r>
            </a:p>
          </p:txBody>
        </p:sp>
        <p:sp>
          <p:nvSpPr>
            <p:cNvPr id="16" name="弧形 15"/>
            <p:cNvSpPr/>
            <p:nvPr/>
          </p:nvSpPr>
          <p:spPr bwMode="auto">
            <a:xfrm rot="14170351">
              <a:off x="6496217" y="2414411"/>
              <a:ext cx="1564974" cy="2028836"/>
            </a:xfrm>
            <a:prstGeom prst="arc">
              <a:avLst>
                <a:gd name="adj1" fmla="val 14309032"/>
                <a:gd name="adj2" fmla="val 18084878"/>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7" name="弧形 16"/>
            <p:cNvSpPr/>
            <p:nvPr/>
          </p:nvSpPr>
          <p:spPr bwMode="auto">
            <a:xfrm rot="7125948">
              <a:off x="6731160" y="2816016"/>
              <a:ext cx="1488789" cy="1571634"/>
            </a:xfrm>
            <a:prstGeom prst="arc">
              <a:avLst>
                <a:gd name="adj1" fmla="val 14319679"/>
                <a:gd name="adj2" fmla="val 1771933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8162" name="Picture 44"/>
            <p:cNvPicPr>
              <a:picLocks noChangeAspect="1" noChangeArrowheads="1"/>
            </p:cNvPicPr>
            <p:nvPr/>
          </p:nvPicPr>
          <p:blipFill>
            <a:blip r:embed="rId3" cstate="print"/>
            <a:srcRect/>
            <a:stretch>
              <a:fillRect/>
            </a:stretch>
          </p:blipFill>
          <p:spPr bwMode="auto">
            <a:xfrm rot="21593444" flipH="1">
              <a:off x="7072887" y="5072170"/>
              <a:ext cx="612865" cy="570646"/>
            </a:xfrm>
            <a:prstGeom prst="rect">
              <a:avLst/>
            </a:prstGeom>
            <a:noFill/>
            <a:ln w="28575">
              <a:noFill/>
              <a:miter lim="800000"/>
              <a:headEnd/>
              <a:tailEnd/>
            </a:ln>
          </p:spPr>
        </p:pic>
        <p:sp>
          <p:nvSpPr>
            <p:cNvPr id="19" name="弧形 18"/>
            <p:cNvSpPr/>
            <p:nvPr/>
          </p:nvSpPr>
          <p:spPr bwMode="auto">
            <a:xfrm rot="1602048" flipV="1">
              <a:off x="6396049" y="4723980"/>
              <a:ext cx="1546234" cy="1488789"/>
            </a:xfrm>
            <a:prstGeom prst="arc">
              <a:avLst>
                <a:gd name="adj1" fmla="val 12209191"/>
                <a:gd name="adj2" fmla="val 16840516"/>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20" name="弧形 19"/>
            <p:cNvSpPr/>
            <p:nvPr/>
          </p:nvSpPr>
          <p:spPr bwMode="auto">
            <a:xfrm rot="7429649" flipV="1">
              <a:off x="6381146" y="4415090"/>
              <a:ext cx="1796704" cy="1820873"/>
            </a:xfrm>
            <a:prstGeom prst="arc">
              <a:avLst>
                <a:gd name="adj1" fmla="val 14662288"/>
                <a:gd name="adj2" fmla="val 1683688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21" name="弧形 20"/>
            <p:cNvSpPr/>
            <p:nvPr/>
          </p:nvSpPr>
          <p:spPr bwMode="auto">
            <a:xfrm rot="14474052" flipV="1">
              <a:off x="6714501" y="4400812"/>
              <a:ext cx="1585608" cy="1762135"/>
            </a:xfrm>
            <a:prstGeom prst="arc">
              <a:avLst>
                <a:gd name="adj1" fmla="val 15643222"/>
                <a:gd name="adj2" fmla="val 1795459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8166" name="文字方塊 20"/>
            <p:cNvSpPr txBox="1">
              <a:spLocks noChangeArrowheads="1"/>
            </p:cNvSpPr>
            <p:nvPr/>
          </p:nvSpPr>
          <p:spPr bwMode="auto">
            <a:xfrm flipH="1">
              <a:off x="5857883" y="5000170"/>
              <a:ext cx="1005401" cy="338489"/>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經營結果</a:t>
              </a:r>
            </a:p>
          </p:txBody>
        </p:sp>
        <p:sp>
          <p:nvSpPr>
            <p:cNvPr id="518167" name="文字方塊 43"/>
            <p:cNvSpPr txBox="1">
              <a:spLocks noChangeArrowheads="1"/>
            </p:cNvSpPr>
            <p:nvPr/>
          </p:nvSpPr>
          <p:spPr bwMode="auto">
            <a:xfrm flipH="1">
              <a:off x="7715267" y="5000170"/>
              <a:ext cx="1357322" cy="584663"/>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產品策略</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改善作為針</a:t>
              </a:r>
            </a:p>
          </p:txBody>
        </p:sp>
        <p:sp>
          <p:nvSpPr>
            <p:cNvPr id="24" name="弧形 23"/>
            <p:cNvSpPr/>
            <p:nvPr/>
          </p:nvSpPr>
          <p:spPr bwMode="auto">
            <a:xfrm rot="8844572" flipH="1">
              <a:off x="6608775" y="4317658"/>
              <a:ext cx="1752610" cy="1971296"/>
            </a:xfrm>
            <a:prstGeom prst="arc">
              <a:avLst>
                <a:gd name="adj1" fmla="val 13903395"/>
                <a:gd name="adj2" fmla="val 18366963"/>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8169" name="文字方塊 47"/>
            <p:cNvSpPr txBox="1">
              <a:spLocks noChangeArrowheads="1"/>
            </p:cNvSpPr>
            <p:nvPr/>
          </p:nvSpPr>
          <p:spPr bwMode="auto">
            <a:xfrm>
              <a:off x="6500823" y="5428716"/>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8170" name="文字方塊 47"/>
            <p:cNvSpPr txBox="1">
              <a:spLocks noChangeArrowheads="1"/>
            </p:cNvSpPr>
            <p:nvPr/>
          </p:nvSpPr>
          <p:spPr bwMode="auto">
            <a:xfrm>
              <a:off x="8286776" y="342900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8171" name="文字方塊 47"/>
            <p:cNvSpPr txBox="1">
              <a:spLocks noChangeArrowheads="1"/>
            </p:cNvSpPr>
            <p:nvPr/>
          </p:nvSpPr>
          <p:spPr bwMode="auto">
            <a:xfrm>
              <a:off x="6143636" y="257174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8172" name="文字方塊 47"/>
            <p:cNvSpPr txBox="1">
              <a:spLocks noChangeArrowheads="1"/>
            </p:cNvSpPr>
            <p:nvPr/>
          </p:nvSpPr>
          <p:spPr bwMode="auto">
            <a:xfrm>
              <a:off x="6786578" y="3714752"/>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9170" name="Rectangle 2"/>
          <p:cNvSpPr>
            <a:spLocks noGrp="1" noChangeArrowheads="1"/>
          </p:cNvSpPr>
          <p:nvPr>
            <p:ph type="title"/>
          </p:nvPr>
        </p:nvSpPr>
        <p:spPr/>
        <p:txBody>
          <a:bodyPr/>
          <a:lstStyle/>
          <a:p>
            <a:pPr eaLnBrk="1" hangingPunct="1"/>
            <a:r>
              <a:rPr lang="zh-TW" altLang="en-US" smtClean="0"/>
              <a:t>惡性競爭</a:t>
            </a:r>
          </a:p>
        </p:txBody>
      </p:sp>
      <p:sp>
        <p:nvSpPr>
          <p:cNvPr id="519171" name="Rectangle 3"/>
          <p:cNvSpPr>
            <a:spLocks noGrp="1" noChangeArrowheads="1"/>
          </p:cNvSpPr>
          <p:nvPr>
            <p:ph idx="1"/>
          </p:nvPr>
        </p:nvSpPr>
        <p:spPr>
          <a:xfrm>
            <a:off x="809625" y="2214563"/>
            <a:ext cx="7958138" cy="1857375"/>
          </a:xfrm>
        </p:spPr>
        <p:txBody>
          <a:bodyPr/>
          <a:lstStyle/>
          <a:p>
            <a:pPr eaLnBrk="1" hangingPunct="1">
              <a:lnSpc>
                <a:spcPct val="90000"/>
              </a:lnSpc>
            </a:pPr>
            <a:r>
              <a:rPr lang="en-US" altLang="zh-TW" sz="2800" smtClean="0"/>
              <a:t>[</a:t>
            </a:r>
            <a:r>
              <a:rPr lang="zh-TW" altLang="en-US" sz="2800" smtClean="0"/>
              <a:t>狀況描述</a:t>
            </a:r>
            <a:r>
              <a:rPr lang="en-US" altLang="zh-TW" sz="2800" smtClean="0"/>
              <a:t>]</a:t>
            </a:r>
          </a:p>
          <a:p>
            <a:pPr lvl="1" eaLnBrk="1" hangingPunct="1">
              <a:lnSpc>
                <a:spcPct val="90000"/>
              </a:lnSpc>
            </a:pPr>
            <a:r>
              <a:rPr lang="en-US" altLang="zh-TW" sz="2000" smtClean="0"/>
              <a:t>『</a:t>
            </a:r>
            <a:r>
              <a:rPr lang="zh-TW" altLang="en-US" sz="2000" smtClean="0"/>
              <a:t>對方成果 </a:t>
            </a:r>
            <a:r>
              <a:rPr lang="en-US" altLang="zh-TW" sz="2000" smtClean="0">
                <a:sym typeface="Wingdings" pitchFamily="2" charset="2"/>
              </a:rPr>
              <a:t> </a:t>
            </a:r>
            <a:r>
              <a:rPr lang="zh-TW" altLang="en-US" sz="2000" smtClean="0">
                <a:sym typeface="Wingdings" pitchFamily="2" charset="2"/>
              </a:rPr>
              <a:t>我方壓制作為 </a:t>
            </a:r>
            <a:r>
              <a:rPr lang="en-US" altLang="zh-TW" sz="2000" smtClean="0">
                <a:sym typeface="Wingdings" pitchFamily="2" charset="2"/>
              </a:rPr>
              <a:t> </a:t>
            </a:r>
            <a:r>
              <a:rPr lang="zh-TW" altLang="en-US" sz="2000" smtClean="0">
                <a:sym typeface="Wingdings" pitchFamily="2" charset="2"/>
              </a:rPr>
              <a:t>我方成果 </a:t>
            </a:r>
            <a:r>
              <a:rPr lang="en-US" altLang="zh-TW" sz="2000" smtClean="0">
                <a:sym typeface="Wingdings" pitchFamily="2" charset="2"/>
              </a:rPr>
              <a:t> </a:t>
            </a:r>
            <a:r>
              <a:rPr lang="zh-TW" altLang="en-US" sz="2000" smtClean="0">
                <a:sym typeface="Wingdings" pitchFamily="2" charset="2"/>
              </a:rPr>
              <a:t>對方壓制作為 </a:t>
            </a:r>
            <a:r>
              <a:rPr lang="en-US" altLang="zh-TW" sz="2000" smtClean="0">
                <a:sym typeface="Wingdings" pitchFamily="2" charset="2"/>
              </a:rPr>
              <a:t>』</a:t>
            </a:r>
            <a:r>
              <a:rPr lang="zh-TW" altLang="en-US" sz="2000" smtClean="0">
                <a:sym typeface="Wingdings" pitchFamily="2" charset="2"/>
              </a:rPr>
              <a:t>形成一個加強迴路</a:t>
            </a:r>
            <a:endParaRPr lang="en-US" altLang="zh-TW" sz="2000" smtClean="0">
              <a:sym typeface="Wingdings" pitchFamily="2" charset="2"/>
            </a:endParaRPr>
          </a:p>
          <a:p>
            <a:pPr eaLnBrk="1" hangingPunct="1">
              <a:lnSpc>
                <a:spcPct val="90000"/>
              </a:lnSpc>
            </a:pPr>
            <a:r>
              <a:rPr lang="en-US" altLang="zh-TW" sz="2800" smtClean="0">
                <a:solidFill>
                  <a:srgbClr val="FF0000"/>
                </a:solidFill>
              </a:rPr>
              <a:t>[</a:t>
            </a:r>
            <a:r>
              <a:rPr lang="zh-TW" altLang="en-US" sz="2800" smtClean="0">
                <a:solidFill>
                  <a:srgbClr val="FF0000"/>
                </a:solidFill>
              </a:rPr>
              <a:t>管理方案</a:t>
            </a:r>
            <a:r>
              <a:rPr lang="en-US" altLang="zh-TW" sz="2800" smtClean="0">
                <a:solidFill>
                  <a:srgbClr val="FF0000"/>
                </a:solidFill>
              </a:rPr>
              <a:t>]</a:t>
            </a:r>
          </a:p>
          <a:p>
            <a:pPr lvl="1" eaLnBrk="1" hangingPunct="1">
              <a:lnSpc>
                <a:spcPct val="90000"/>
              </a:lnSpc>
            </a:pPr>
            <a:r>
              <a:rPr lang="zh-TW" altLang="en-US" sz="2000" smtClean="0">
                <a:solidFill>
                  <a:srgbClr val="FF0000"/>
                </a:solidFill>
              </a:rPr>
              <a:t>降低對立</a:t>
            </a:r>
          </a:p>
        </p:txBody>
      </p:sp>
      <p:sp>
        <p:nvSpPr>
          <p:cNvPr id="519180" name="投影片編號版面配置區 49"/>
          <p:cNvSpPr>
            <a:spLocks noGrp="1"/>
          </p:cNvSpPr>
          <p:nvPr>
            <p:ph type="sldNum" sz="quarter" idx="12"/>
          </p:nvPr>
        </p:nvSpPr>
        <p:spPr>
          <a:noFill/>
        </p:spPr>
        <p:txBody>
          <a:bodyPr/>
          <a:lstStyle/>
          <a:p>
            <a:fld id="{140A77E2-DE0B-4D71-872C-50364C47730E}" type="slidenum">
              <a:rPr lang="en-US" altLang="zh-TW" smtClean="0">
                <a:ea typeface="新細明體" charset="-120"/>
              </a:rPr>
              <a:pPr/>
              <a:t>19</a:t>
            </a:fld>
            <a:endParaRPr lang="en-US" altLang="zh-TW" smtClean="0">
              <a:ea typeface="新細明體" charset="-120"/>
            </a:endParaRPr>
          </a:p>
        </p:txBody>
      </p:sp>
      <p:grpSp>
        <p:nvGrpSpPr>
          <p:cNvPr id="2" name="群組 109"/>
          <p:cNvGrpSpPr>
            <a:grpSpLocks/>
          </p:cNvGrpSpPr>
          <p:nvPr/>
        </p:nvGrpSpPr>
        <p:grpSpPr bwMode="auto">
          <a:xfrm>
            <a:off x="1857375" y="4143375"/>
            <a:ext cx="5602288" cy="2401888"/>
            <a:chOff x="1142976" y="3071810"/>
            <a:chExt cx="7749673" cy="3288256"/>
          </a:xfrm>
        </p:grpSpPr>
        <p:grpSp>
          <p:nvGrpSpPr>
            <p:cNvPr id="3" name="群組 53"/>
            <p:cNvGrpSpPr>
              <a:grpSpLocks/>
            </p:cNvGrpSpPr>
            <p:nvPr/>
          </p:nvGrpSpPr>
          <p:grpSpPr bwMode="auto">
            <a:xfrm rot="1541570">
              <a:off x="1239783" y="3932412"/>
              <a:ext cx="876300" cy="499481"/>
              <a:chOff x="4573833" y="4838229"/>
              <a:chExt cx="876300" cy="499481"/>
            </a:xfrm>
          </p:grpSpPr>
          <p:sp>
            <p:nvSpPr>
              <p:cNvPr id="519217" name="文字方塊 42"/>
              <p:cNvSpPr txBox="1">
                <a:spLocks noChangeArrowheads="1"/>
              </p:cNvSpPr>
              <p:nvPr/>
            </p:nvSpPr>
            <p:spPr bwMode="auto">
              <a:xfrm rot="-179017">
                <a:off x="4573833" y="4883974"/>
                <a:ext cx="876300" cy="421463"/>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9218"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9219"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7" name="弧形 56"/>
            <p:cNvSpPr/>
            <p:nvPr/>
          </p:nvSpPr>
          <p:spPr bwMode="auto">
            <a:xfrm rot="20938211">
              <a:off x="1757855" y="3404331"/>
              <a:ext cx="1359323" cy="1340947"/>
            </a:xfrm>
            <a:prstGeom prst="arc">
              <a:avLst>
                <a:gd name="adj1" fmla="val 11989594"/>
                <a:gd name="adj2" fmla="val 1742664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184" name="文字方塊 57"/>
            <p:cNvSpPr txBox="1">
              <a:spLocks noChangeArrowheads="1"/>
            </p:cNvSpPr>
            <p:nvPr/>
          </p:nvSpPr>
          <p:spPr bwMode="auto">
            <a:xfrm>
              <a:off x="2500298" y="3143248"/>
              <a:ext cx="1248815" cy="421464"/>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甲的成果</a:t>
              </a:r>
            </a:p>
          </p:txBody>
        </p:sp>
        <p:sp>
          <p:nvSpPr>
            <p:cNvPr id="59" name="弧形 58"/>
            <p:cNvSpPr/>
            <p:nvPr/>
          </p:nvSpPr>
          <p:spPr bwMode="auto">
            <a:xfrm>
              <a:off x="2642842" y="3356518"/>
              <a:ext cx="1928085" cy="2412401"/>
            </a:xfrm>
            <a:prstGeom prst="arc">
              <a:avLst/>
            </a:prstGeom>
            <a:noFill/>
            <a:ln w="38100" cap="flat" cmpd="sng" algn="ctr">
              <a:solidFill>
                <a:schemeClr val="tx1"/>
              </a:solidFill>
              <a:prstDash val="solid"/>
              <a:round/>
              <a:headEnd type="none" w="med" len="med"/>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60" name="弧形 59"/>
            <p:cNvSpPr/>
            <p:nvPr/>
          </p:nvSpPr>
          <p:spPr bwMode="auto">
            <a:xfrm flipV="1">
              <a:off x="2642842" y="3071810"/>
              <a:ext cx="1928085" cy="2927482"/>
            </a:xfrm>
            <a:prstGeom prst="arc">
              <a:avLst>
                <a:gd name="adj1" fmla="val 16200003"/>
                <a:gd name="adj2" fmla="val 0"/>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187" name="文字方塊 60"/>
            <p:cNvSpPr txBox="1">
              <a:spLocks noChangeArrowheads="1"/>
            </p:cNvSpPr>
            <p:nvPr/>
          </p:nvSpPr>
          <p:spPr bwMode="auto">
            <a:xfrm>
              <a:off x="2643174" y="5643579"/>
              <a:ext cx="1248815" cy="716487"/>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乙對甲的</a:t>
              </a:r>
              <a:endParaRPr lang="en-US" altLang="zh-TW" sz="1400" b="1">
                <a:solidFill>
                  <a:srgbClr val="003366"/>
                </a:solidFill>
                <a:latin typeface="Times New Roman" pitchFamily="18" charset="0"/>
              </a:endParaRPr>
            </a:p>
            <a:p>
              <a:pPr algn="ctr"/>
              <a:r>
                <a:rPr lang="zh-TW" altLang="en-US" sz="1400" b="1">
                  <a:solidFill>
                    <a:srgbClr val="003366"/>
                  </a:solidFill>
                  <a:latin typeface="Times New Roman" pitchFamily="18" charset="0"/>
                </a:rPr>
                <a:t>威脅</a:t>
              </a:r>
            </a:p>
          </p:txBody>
        </p:sp>
        <p:sp>
          <p:nvSpPr>
            <p:cNvPr id="62" name="弧形 61"/>
            <p:cNvSpPr/>
            <p:nvPr/>
          </p:nvSpPr>
          <p:spPr bwMode="auto">
            <a:xfrm rot="16795275">
              <a:off x="1543142" y="4042887"/>
              <a:ext cx="1358333" cy="1341755"/>
            </a:xfrm>
            <a:prstGeom prst="arc">
              <a:avLst>
                <a:gd name="adj1" fmla="val 13870691"/>
                <a:gd name="adj2" fmla="val 17004917"/>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189" name="文字方塊 63"/>
            <p:cNvSpPr txBox="1">
              <a:spLocks noChangeArrowheads="1"/>
            </p:cNvSpPr>
            <p:nvPr/>
          </p:nvSpPr>
          <p:spPr bwMode="auto">
            <a:xfrm>
              <a:off x="1142976" y="5072074"/>
              <a:ext cx="1248815" cy="421464"/>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甲的活動</a:t>
              </a:r>
            </a:p>
          </p:txBody>
        </p:sp>
        <p:sp>
          <p:nvSpPr>
            <p:cNvPr id="65" name="弧形 64"/>
            <p:cNvSpPr/>
            <p:nvPr/>
          </p:nvSpPr>
          <p:spPr bwMode="auto">
            <a:xfrm rot="14170351">
              <a:off x="1726134" y="4612302"/>
              <a:ext cx="1497427" cy="1341753"/>
            </a:xfrm>
            <a:prstGeom prst="arc">
              <a:avLst>
                <a:gd name="adj1" fmla="val 12410692"/>
                <a:gd name="adj2" fmla="val 1742664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9191" name="Picture 44"/>
            <p:cNvPicPr>
              <a:picLocks noChangeAspect="1" noChangeArrowheads="1"/>
            </p:cNvPicPr>
            <p:nvPr/>
          </p:nvPicPr>
          <p:blipFill>
            <a:blip r:embed="rId3" cstate="print"/>
            <a:srcRect/>
            <a:stretch>
              <a:fillRect/>
            </a:stretch>
          </p:blipFill>
          <p:spPr bwMode="auto">
            <a:xfrm rot="6556">
              <a:off x="2714656" y="4286936"/>
              <a:ext cx="714654" cy="664237"/>
            </a:xfrm>
            <a:prstGeom prst="rect">
              <a:avLst/>
            </a:prstGeom>
            <a:noFill/>
            <a:ln w="28575">
              <a:noFill/>
              <a:miter lim="800000"/>
              <a:headEnd/>
              <a:tailEnd/>
            </a:ln>
          </p:spPr>
        </p:pic>
        <p:sp>
          <p:nvSpPr>
            <p:cNvPr id="519192" name="文字方塊 47"/>
            <p:cNvSpPr txBox="1">
              <a:spLocks noChangeArrowheads="1"/>
            </p:cNvSpPr>
            <p:nvPr/>
          </p:nvSpPr>
          <p:spPr bwMode="auto">
            <a:xfrm>
              <a:off x="2143108" y="34290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9193" name="文字方塊 47"/>
            <p:cNvSpPr txBox="1">
              <a:spLocks noChangeArrowheads="1"/>
            </p:cNvSpPr>
            <p:nvPr/>
          </p:nvSpPr>
          <p:spPr bwMode="auto">
            <a:xfrm>
              <a:off x="3643306" y="5286388"/>
              <a:ext cx="492444"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9194" name="文字方塊 47"/>
            <p:cNvSpPr txBox="1">
              <a:spLocks noChangeArrowheads="1"/>
            </p:cNvSpPr>
            <p:nvPr/>
          </p:nvSpPr>
          <p:spPr bwMode="auto">
            <a:xfrm>
              <a:off x="1500166" y="557214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nvGrpSpPr>
            <p:cNvPr id="4" name="群組 53"/>
            <p:cNvGrpSpPr>
              <a:grpSpLocks/>
            </p:cNvGrpSpPr>
            <p:nvPr/>
          </p:nvGrpSpPr>
          <p:grpSpPr bwMode="auto">
            <a:xfrm rot="916894" flipH="1">
              <a:off x="7745776" y="5030432"/>
              <a:ext cx="876300" cy="499481"/>
              <a:chOff x="4573819" y="4838229"/>
              <a:chExt cx="876300" cy="499481"/>
            </a:xfrm>
          </p:grpSpPr>
          <p:sp>
            <p:nvSpPr>
              <p:cNvPr id="519214" name="文字方塊 42"/>
              <p:cNvSpPr txBox="1">
                <a:spLocks noChangeArrowheads="1"/>
              </p:cNvSpPr>
              <p:nvPr/>
            </p:nvSpPr>
            <p:spPr bwMode="auto">
              <a:xfrm rot="-179017">
                <a:off x="4573819" y="4883899"/>
                <a:ext cx="876300" cy="421463"/>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9215"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9216"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88" name="弧形 87"/>
            <p:cNvSpPr/>
            <p:nvPr/>
          </p:nvSpPr>
          <p:spPr bwMode="auto">
            <a:xfrm rot="661789" flipH="1">
              <a:off x="6813039" y="3404331"/>
              <a:ext cx="1357126" cy="1340947"/>
            </a:xfrm>
            <a:prstGeom prst="arc">
              <a:avLst>
                <a:gd name="adj1" fmla="val 11989594"/>
                <a:gd name="adj2" fmla="val 1742664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197" name="文字方塊 88"/>
            <p:cNvSpPr txBox="1">
              <a:spLocks noChangeArrowheads="1"/>
            </p:cNvSpPr>
            <p:nvPr/>
          </p:nvSpPr>
          <p:spPr bwMode="auto">
            <a:xfrm>
              <a:off x="6321523" y="3143248"/>
              <a:ext cx="1248815" cy="716487"/>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甲對乙的</a:t>
              </a:r>
              <a:endParaRPr lang="en-US" altLang="zh-TW" sz="1400" b="1">
                <a:solidFill>
                  <a:srgbClr val="003366"/>
                </a:solidFill>
                <a:latin typeface="Times New Roman" pitchFamily="18" charset="0"/>
              </a:endParaRPr>
            </a:p>
            <a:p>
              <a:pPr algn="ctr"/>
              <a:r>
                <a:rPr lang="zh-TW" altLang="en-US" sz="1400" b="1">
                  <a:solidFill>
                    <a:srgbClr val="003366"/>
                  </a:solidFill>
                  <a:latin typeface="Times New Roman" pitchFamily="18" charset="0"/>
                </a:rPr>
                <a:t>威脅</a:t>
              </a:r>
            </a:p>
          </p:txBody>
        </p:sp>
        <p:grpSp>
          <p:nvGrpSpPr>
            <p:cNvPr id="5" name="群組 103"/>
            <p:cNvGrpSpPr>
              <a:grpSpLocks/>
            </p:cNvGrpSpPr>
            <p:nvPr/>
          </p:nvGrpSpPr>
          <p:grpSpPr bwMode="auto">
            <a:xfrm>
              <a:off x="5286380" y="3071810"/>
              <a:ext cx="1928826" cy="2928958"/>
              <a:chOff x="5357818" y="3071810"/>
              <a:chExt cx="1928826" cy="2928958"/>
            </a:xfrm>
          </p:grpSpPr>
          <p:sp>
            <p:nvSpPr>
              <p:cNvPr id="90" name="弧形 89"/>
              <p:cNvSpPr/>
              <p:nvPr/>
            </p:nvSpPr>
            <p:spPr bwMode="auto">
              <a:xfrm flipH="1">
                <a:off x="5358261" y="3356517"/>
                <a:ext cx="1928085" cy="2412401"/>
              </a:xfrm>
              <a:prstGeom prst="arc">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91" name="弧形 90"/>
              <p:cNvSpPr/>
              <p:nvPr/>
            </p:nvSpPr>
            <p:spPr bwMode="auto">
              <a:xfrm flipH="1" flipV="1">
                <a:off x="5358261" y="3071810"/>
                <a:ext cx="1928085" cy="2929655"/>
              </a:xfrm>
              <a:prstGeom prst="arc">
                <a:avLst>
                  <a:gd name="adj1" fmla="val 16200003"/>
                  <a:gd name="adj2" fmla="val 0"/>
                </a:avLst>
              </a:prstGeom>
              <a:noFill/>
              <a:ln w="38100" cap="flat" cmpd="sng" algn="ctr">
                <a:solidFill>
                  <a:schemeClr val="tx1"/>
                </a:solidFill>
                <a:prstDash val="solid"/>
                <a:round/>
                <a:headEnd type="non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
          <p:nvSpPr>
            <p:cNvPr id="519199" name="文字方塊 91"/>
            <p:cNvSpPr txBox="1">
              <a:spLocks noChangeArrowheads="1"/>
            </p:cNvSpPr>
            <p:nvPr/>
          </p:nvSpPr>
          <p:spPr bwMode="auto">
            <a:xfrm flipH="1">
              <a:off x="6215074" y="5857892"/>
              <a:ext cx="1248815" cy="421464"/>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乙的成果</a:t>
              </a:r>
            </a:p>
          </p:txBody>
        </p:sp>
        <p:sp>
          <p:nvSpPr>
            <p:cNvPr id="93" name="弧形 92"/>
            <p:cNvSpPr/>
            <p:nvPr/>
          </p:nvSpPr>
          <p:spPr bwMode="auto">
            <a:xfrm rot="4804725" flipH="1">
              <a:off x="6972743" y="4041790"/>
              <a:ext cx="1358333" cy="1343950"/>
            </a:xfrm>
            <a:prstGeom prst="arc">
              <a:avLst>
                <a:gd name="adj1" fmla="val 13870691"/>
                <a:gd name="adj2" fmla="val 17207809"/>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201" name="文字方塊 93"/>
            <p:cNvSpPr txBox="1">
              <a:spLocks noChangeArrowheads="1"/>
            </p:cNvSpPr>
            <p:nvPr/>
          </p:nvSpPr>
          <p:spPr bwMode="auto">
            <a:xfrm flipH="1">
              <a:off x="7643834" y="4000504"/>
              <a:ext cx="1248815" cy="421464"/>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乙的活動</a:t>
              </a:r>
            </a:p>
          </p:txBody>
        </p:sp>
        <p:sp>
          <p:nvSpPr>
            <p:cNvPr id="95" name="弧形 94"/>
            <p:cNvSpPr/>
            <p:nvPr/>
          </p:nvSpPr>
          <p:spPr bwMode="auto">
            <a:xfrm rot="7429649" flipH="1">
              <a:off x="6652876" y="4682923"/>
              <a:ext cx="1501774" cy="1343950"/>
            </a:xfrm>
            <a:prstGeom prst="arc">
              <a:avLst>
                <a:gd name="adj1" fmla="val 12410692"/>
                <a:gd name="adj2" fmla="val 1742664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9203" name="Picture 44"/>
            <p:cNvPicPr>
              <a:picLocks noChangeAspect="1" noChangeArrowheads="1"/>
            </p:cNvPicPr>
            <p:nvPr/>
          </p:nvPicPr>
          <p:blipFill>
            <a:blip r:embed="rId3" cstate="print"/>
            <a:srcRect/>
            <a:stretch>
              <a:fillRect/>
            </a:stretch>
          </p:blipFill>
          <p:spPr bwMode="auto">
            <a:xfrm rot="21593444" flipH="1">
              <a:off x="6500508" y="4286936"/>
              <a:ext cx="714654" cy="664237"/>
            </a:xfrm>
            <a:prstGeom prst="rect">
              <a:avLst/>
            </a:prstGeom>
            <a:noFill/>
            <a:ln w="28575">
              <a:noFill/>
              <a:miter lim="800000"/>
              <a:headEnd/>
              <a:tailEnd/>
            </a:ln>
          </p:spPr>
        </p:pic>
        <p:sp>
          <p:nvSpPr>
            <p:cNvPr id="519204" name="文字方塊 47"/>
            <p:cNvSpPr txBox="1">
              <a:spLocks noChangeArrowheads="1"/>
            </p:cNvSpPr>
            <p:nvPr/>
          </p:nvSpPr>
          <p:spPr bwMode="auto">
            <a:xfrm flipH="1">
              <a:off x="7572396" y="350043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9205" name="文字方塊 47"/>
            <p:cNvSpPr txBox="1">
              <a:spLocks noChangeArrowheads="1"/>
            </p:cNvSpPr>
            <p:nvPr/>
          </p:nvSpPr>
          <p:spPr bwMode="auto">
            <a:xfrm flipH="1">
              <a:off x="5786446" y="3429000"/>
              <a:ext cx="492444"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9206" name="文字方塊 47"/>
            <p:cNvSpPr txBox="1">
              <a:spLocks noChangeArrowheads="1"/>
            </p:cNvSpPr>
            <p:nvPr/>
          </p:nvSpPr>
          <p:spPr bwMode="auto">
            <a:xfrm flipH="1">
              <a:off x="7786710" y="578645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9207" name="手繪多邊形 104"/>
            <p:cNvSpPr>
              <a:spLocks noChangeArrowheads="1"/>
            </p:cNvSpPr>
            <p:nvPr/>
          </p:nvSpPr>
          <p:spPr bwMode="auto">
            <a:xfrm>
              <a:off x="3714744" y="6143644"/>
              <a:ext cx="2249906" cy="156411"/>
            </a:xfrm>
            <a:custGeom>
              <a:avLst/>
              <a:gdLst>
                <a:gd name="T0" fmla="*/ 2249906 w 2249906"/>
                <a:gd name="T1" fmla="*/ 0 h 156411"/>
                <a:gd name="T2" fmla="*/ 2009274 w 2249906"/>
                <a:gd name="T3" fmla="*/ 96253 h 156411"/>
                <a:gd name="T4" fmla="*/ 1624263 w 2249906"/>
                <a:gd name="T5" fmla="*/ 144379 h 156411"/>
                <a:gd name="T6" fmla="*/ 1203158 w 2249906"/>
                <a:gd name="T7" fmla="*/ 156411 h 156411"/>
                <a:gd name="T8" fmla="*/ 830179 w 2249906"/>
                <a:gd name="T9" fmla="*/ 144379 h 156411"/>
                <a:gd name="T10" fmla="*/ 493295 w 2249906"/>
                <a:gd name="T11" fmla="*/ 144379 h 156411"/>
                <a:gd name="T12" fmla="*/ 204537 w 2249906"/>
                <a:gd name="T13" fmla="*/ 120316 h 156411"/>
                <a:gd name="T14" fmla="*/ 0 w 2249906"/>
                <a:gd name="T15" fmla="*/ 48127 h 156411"/>
                <a:gd name="T16" fmla="*/ 0 60000 65536"/>
                <a:gd name="T17" fmla="*/ 0 60000 65536"/>
                <a:gd name="T18" fmla="*/ 0 60000 65536"/>
                <a:gd name="T19" fmla="*/ 0 60000 65536"/>
                <a:gd name="T20" fmla="*/ 0 60000 65536"/>
                <a:gd name="T21" fmla="*/ 0 60000 65536"/>
                <a:gd name="T22" fmla="*/ 0 60000 65536"/>
                <a:gd name="T23" fmla="*/ 0 60000 65536"/>
                <a:gd name="T24" fmla="*/ 0 w 2249906"/>
                <a:gd name="T25" fmla="*/ 0 h 156411"/>
                <a:gd name="T26" fmla="*/ 2249906 w 2249906"/>
                <a:gd name="T27" fmla="*/ 156411 h 156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49906" h="156411">
                  <a:moveTo>
                    <a:pt x="2249906" y="0"/>
                  </a:moveTo>
                  <a:cubicBezTo>
                    <a:pt x="2181727" y="36095"/>
                    <a:pt x="2113548" y="72190"/>
                    <a:pt x="2009274" y="96253"/>
                  </a:cubicBezTo>
                  <a:cubicBezTo>
                    <a:pt x="1905000" y="120316"/>
                    <a:pt x="1758616" y="134353"/>
                    <a:pt x="1624263" y="144379"/>
                  </a:cubicBezTo>
                  <a:cubicBezTo>
                    <a:pt x="1489910" y="154405"/>
                    <a:pt x="1335505" y="156411"/>
                    <a:pt x="1203158" y="156411"/>
                  </a:cubicBezTo>
                  <a:cubicBezTo>
                    <a:pt x="1070811" y="156411"/>
                    <a:pt x="948489" y="146384"/>
                    <a:pt x="830179" y="144379"/>
                  </a:cubicBezTo>
                  <a:cubicBezTo>
                    <a:pt x="711869" y="142374"/>
                    <a:pt x="597569" y="148389"/>
                    <a:pt x="493295" y="144379"/>
                  </a:cubicBezTo>
                  <a:cubicBezTo>
                    <a:pt x="389021" y="140369"/>
                    <a:pt x="286753" y="136358"/>
                    <a:pt x="204537" y="120316"/>
                  </a:cubicBezTo>
                  <a:cubicBezTo>
                    <a:pt x="122321" y="104274"/>
                    <a:pt x="61160" y="76200"/>
                    <a:pt x="0" y="48127"/>
                  </a:cubicBezTo>
                </a:path>
              </a:pathLst>
            </a:custGeom>
            <a:noFill/>
            <a:ln w="38100" algn="ctr">
              <a:solidFill>
                <a:srgbClr val="FF0000"/>
              </a:solidFill>
              <a:round/>
              <a:headEnd/>
              <a:tailEnd type="triangle" w="lg" len="lg"/>
            </a:ln>
          </p:spPr>
          <p:txBody>
            <a:bodyPr wrap="none"/>
            <a:lstStyle/>
            <a:p>
              <a:endParaRPr lang="zh-TW" altLang="en-US"/>
            </a:p>
          </p:txBody>
        </p:sp>
        <p:sp>
          <p:nvSpPr>
            <p:cNvPr id="519208" name="手繪多邊形 105"/>
            <p:cNvSpPr>
              <a:spLocks noChangeArrowheads="1"/>
            </p:cNvSpPr>
            <p:nvPr/>
          </p:nvSpPr>
          <p:spPr bwMode="auto">
            <a:xfrm flipH="1" flipV="1">
              <a:off x="3714744" y="3071810"/>
              <a:ext cx="2249906" cy="156411"/>
            </a:xfrm>
            <a:custGeom>
              <a:avLst/>
              <a:gdLst>
                <a:gd name="T0" fmla="*/ 2249906 w 2249906"/>
                <a:gd name="T1" fmla="*/ 0 h 156411"/>
                <a:gd name="T2" fmla="*/ 2009274 w 2249906"/>
                <a:gd name="T3" fmla="*/ 96253 h 156411"/>
                <a:gd name="T4" fmla="*/ 1624263 w 2249906"/>
                <a:gd name="T5" fmla="*/ 144379 h 156411"/>
                <a:gd name="T6" fmla="*/ 1203158 w 2249906"/>
                <a:gd name="T7" fmla="*/ 156411 h 156411"/>
                <a:gd name="T8" fmla="*/ 830179 w 2249906"/>
                <a:gd name="T9" fmla="*/ 144379 h 156411"/>
                <a:gd name="T10" fmla="*/ 493295 w 2249906"/>
                <a:gd name="T11" fmla="*/ 144379 h 156411"/>
                <a:gd name="T12" fmla="*/ 204537 w 2249906"/>
                <a:gd name="T13" fmla="*/ 120316 h 156411"/>
                <a:gd name="T14" fmla="*/ 0 w 2249906"/>
                <a:gd name="T15" fmla="*/ 48127 h 156411"/>
                <a:gd name="T16" fmla="*/ 0 60000 65536"/>
                <a:gd name="T17" fmla="*/ 0 60000 65536"/>
                <a:gd name="T18" fmla="*/ 0 60000 65536"/>
                <a:gd name="T19" fmla="*/ 0 60000 65536"/>
                <a:gd name="T20" fmla="*/ 0 60000 65536"/>
                <a:gd name="T21" fmla="*/ 0 60000 65536"/>
                <a:gd name="T22" fmla="*/ 0 60000 65536"/>
                <a:gd name="T23" fmla="*/ 0 60000 65536"/>
                <a:gd name="T24" fmla="*/ 0 w 2249906"/>
                <a:gd name="T25" fmla="*/ 0 h 156411"/>
                <a:gd name="T26" fmla="*/ 2249906 w 2249906"/>
                <a:gd name="T27" fmla="*/ 156411 h 156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49906" h="156411">
                  <a:moveTo>
                    <a:pt x="2249906" y="0"/>
                  </a:moveTo>
                  <a:cubicBezTo>
                    <a:pt x="2181727" y="36095"/>
                    <a:pt x="2113548" y="72190"/>
                    <a:pt x="2009274" y="96253"/>
                  </a:cubicBezTo>
                  <a:cubicBezTo>
                    <a:pt x="1905000" y="120316"/>
                    <a:pt x="1758616" y="134353"/>
                    <a:pt x="1624263" y="144379"/>
                  </a:cubicBezTo>
                  <a:cubicBezTo>
                    <a:pt x="1489910" y="154405"/>
                    <a:pt x="1335505" y="156411"/>
                    <a:pt x="1203158" y="156411"/>
                  </a:cubicBezTo>
                  <a:cubicBezTo>
                    <a:pt x="1070811" y="156411"/>
                    <a:pt x="948489" y="146384"/>
                    <a:pt x="830179" y="144379"/>
                  </a:cubicBezTo>
                  <a:cubicBezTo>
                    <a:pt x="711869" y="142374"/>
                    <a:pt x="597569" y="148389"/>
                    <a:pt x="493295" y="144379"/>
                  </a:cubicBezTo>
                  <a:cubicBezTo>
                    <a:pt x="389021" y="140369"/>
                    <a:pt x="286753" y="136358"/>
                    <a:pt x="204537" y="120316"/>
                  </a:cubicBezTo>
                  <a:cubicBezTo>
                    <a:pt x="122321" y="104274"/>
                    <a:pt x="61160" y="76200"/>
                    <a:pt x="0" y="48127"/>
                  </a:cubicBezTo>
                </a:path>
              </a:pathLst>
            </a:custGeom>
            <a:noFill/>
            <a:ln w="38100" algn="ctr">
              <a:solidFill>
                <a:srgbClr val="FF0000"/>
              </a:solidFill>
              <a:round/>
              <a:headEnd/>
              <a:tailEnd type="triangle" w="lg" len="lg"/>
            </a:ln>
          </p:spPr>
          <p:txBody>
            <a:bodyPr wrap="none"/>
            <a:lstStyle/>
            <a:p>
              <a:endParaRPr lang="zh-TW" altLang="en-US"/>
            </a:p>
          </p:txBody>
        </p:sp>
        <p:sp>
          <p:nvSpPr>
            <p:cNvPr id="519209" name="文字方塊 47"/>
            <p:cNvSpPr txBox="1">
              <a:spLocks noChangeArrowheads="1"/>
            </p:cNvSpPr>
            <p:nvPr/>
          </p:nvSpPr>
          <p:spPr bwMode="auto">
            <a:xfrm flipH="1">
              <a:off x="4143372" y="578645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9210" name="文字方塊 47"/>
            <p:cNvSpPr txBox="1">
              <a:spLocks noChangeArrowheads="1"/>
            </p:cNvSpPr>
            <p:nvPr/>
          </p:nvSpPr>
          <p:spPr bwMode="auto">
            <a:xfrm flipH="1">
              <a:off x="5143504" y="314324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19211" name="Picture 43"/>
            <p:cNvPicPr>
              <a:picLocks noChangeAspect="1" noChangeArrowheads="1"/>
            </p:cNvPicPr>
            <p:nvPr/>
          </p:nvPicPr>
          <p:blipFill>
            <a:blip r:embed="rId4" cstate="print"/>
            <a:srcRect/>
            <a:stretch>
              <a:fillRect/>
            </a:stretch>
          </p:blipFill>
          <p:spPr bwMode="auto">
            <a:xfrm rot="6556">
              <a:off x="4643928" y="4929798"/>
              <a:ext cx="630238" cy="514350"/>
            </a:xfrm>
            <a:prstGeom prst="rect">
              <a:avLst/>
            </a:prstGeom>
            <a:noFill/>
            <a:ln w="28575">
              <a:noFill/>
              <a:miter lim="800000"/>
              <a:headEnd/>
              <a:tailEnd/>
            </a:ln>
          </p:spPr>
        </p:pic>
      </p:grpSp>
      <p:sp>
        <p:nvSpPr>
          <p:cNvPr id="43" name="弧形 42"/>
          <p:cNvSpPr/>
          <p:nvPr/>
        </p:nvSpPr>
        <p:spPr bwMode="auto">
          <a:xfrm rot="661789" flipH="1">
            <a:off x="5989638" y="4306888"/>
            <a:ext cx="1060450" cy="1081087"/>
          </a:xfrm>
          <a:prstGeom prst="arc">
            <a:avLst>
              <a:gd name="adj1" fmla="val 11989594"/>
              <a:gd name="adj2" fmla="val 17426641"/>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4" name="弧形 43"/>
          <p:cNvSpPr/>
          <p:nvPr/>
        </p:nvSpPr>
        <p:spPr bwMode="auto">
          <a:xfrm rot="4804725" flipH="1">
            <a:off x="6140450" y="4872038"/>
            <a:ext cx="990600" cy="971550"/>
          </a:xfrm>
          <a:prstGeom prst="arc">
            <a:avLst>
              <a:gd name="adj1" fmla="val 13870691"/>
              <a:gd name="adj2" fmla="val 17207809"/>
            </a:avLst>
          </a:prstGeom>
          <a:noFill/>
          <a:ln w="38100" cap="flat" cmpd="sng" algn="ctr">
            <a:solidFill>
              <a:srgbClr val="FF0000"/>
            </a:solidFill>
            <a:prstDash val="sysDash"/>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5" name="弧形 44"/>
          <p:cNvSpPr/>
          <p:nvPr/>
        </p:nvSpPr>
        <p:spPr bwMode="auto">
          <a:xfrm rot="7429649" flipH="1">
            <a:off x="5891213" y="5375275"/>
            <a:ext cx="1090612" cy="998538"/>
          </a:xfrm>
          <a:prstGeom prst="arc">
            <a:avLst>
              <a:gd name="adj1" fmla="val 12410692"/>
              <a:gd name="adj2" fmla="val 17426641"/>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6" name="弧形 45"/>
          <p:cNvSpPr/>
          <p:nvPr/>
        </p:nvSpPr>
        <p:spPr bwMode="auto">
          <a:xfrm rot="14170351">
            <a:off x="2159000" y="5302251"/>
            <a:ext cx="1169987" cy="1008062"/>
          </a:xfrm>
          <a:prstGeom prst="arc">
            <a:avLst>
              <a:gd name="adj1" fmla="val 12410692"/>
              <a:gd name="adj2" fmla="val 17426641"/>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7" name="弧形 46"/>
          <p:cNvSpPr/>
          <p:nvPr/>
        </p:nvSpPr>
        <p:spPr bwMode="auto">
          <a:xfrm rot="16795275">
            <a:off x="2068513" y="4872038"/>
            <a:ext cx="990600" cy="971550"/>
          </a:xfrm>
          <a:prstGeom prst="arc">
            <a:avLst>
              <a:gd name="adj1" fmla="val 13870691"/>
              <a:gd name="adj2" fmla="val 17004917"/>
            </a:avLst>
          </a:prstGeom>
          <a:noFill/>
          <a:ln w="38100" cap="flat" cmpd="sng" algn="ctr">
            <a:solidFill>
              <a:srgbClr val="FF0000"/>
            </a:solidFill>
            <a:prstDash val="sysDash"/>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8" name="弧形 47"/>
          <p:cNvSpPr/>
          <p:nvPr/>
        </p:nvSpPr>
        <p:spPr bwMode="auto">
          <a:xfrm rot="20938211">
            <a:off x="2190750" y="4279900"/>
            <a:ext cx="1076325" cy="1055688"/>
          </a:xfrm>
          <a:prstGeom prst="arc">
            <a:avLst>
              <a:gd name="adj1" fmla="val 11989594"/>
              <a:gd name="adj2" fmla="val 17426641"/>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p:txBody>
          <a:bodyPr/>
          <a:lstStyle/>
          <a:p>
            <a:pPr eaLnBrk="1" hangingPunct="1"/>
            <a:r>
              <a:rPr lang="zh-TW" altLang="en-US" b="1" smtClean="0"/>
              <a:t>報告大綱</a:t>
            </a:r>
          </a:p>
        </p:txBody>
      </p:sp>
      <p:sp>
        <p:nvSpPr>
          <p:cNvPr id="501763" name="Rectangle 3"/>
          <p:cNvSpPr>
            <a:spLocks noGrp="1" noChangeArrowheads="1"/>
          </p:cNvSpPr>
          <p:nvPr>
            <p:ph idx="1"/>
          </p:nvPr>
        </p:nvSpPr>
        <p:spPr>
          <a:xfrm>
            <a:off x="2286000" y="2214563"/>
            <a:ext cx="5214938" cy="3881437"/>
          </a:xfrm>
        </p:spPr>
        <p:txBody>
          <a:bodyPr/>
          <a:lstStyle/>
          <a:p>
            <a:pPr eaLnBrk="1" hangingPunct="1">
              <a:lnSpc>
                <a:spcPct val="150000"/>
              </a:lnSpc>
            </a:pPr>
            <a:r>
              <a:rPr lang="zh-TW" altLang="en-US" sz="2800" b="1" dirty="0" smtClean="0"/>
              <a:t>新的</a:t>
            </a:r>
            <a:r>
              <a:rPr lang="zh-TW" altLang="en-US" sz="2800" b="1" dirty="0" smtClean="0"/>
              <a:t>眼睛看</a:t>
            </a:r>
            <a:r>
              <a:rPr lang="zh-TW" altLang="en-US" sz="2800" b="1" dirty="0" smtClean="0"/>
              <a:t>世界</a:t>
            </a:r>
            <a:endParaRPr lang="en-US" altLang="zh-TW" sz="2800" b="1" dirty="0" smtClean="0"/>
          </a:p>
          <a:p>
            <a:pPr eaLnBrk="1" hangingPunct="1">
              <a:lnSpc>
                <a:spcPct val="150000"/>
              </a:lnSpc>
            </a:pPr>
            <a:r>
              <a:rPr lang="zh-TW" altLang="en-US" sz="2800" b="1" dirty="0" smtClean="0"/>
              <a:t>系統思考工具</a:t>
            </a:r>
            <a:endParaRPr lang="en-US" altLang="zh-TW" sz="2800" b="1" dirty="0" smtClean="0"/>
          </a:p>
          <a:p>
            <a:pPr eaLnBrk="1" hangingPunct="1">
              <a:lnSpc>
                <a:spcPct val="150000"/>
              </a:lnSpc>
            </a:pPr>
            <a:r>
              <a:rPr lang="zh-TW" altLang="en-US" sz="2800" b="1" dirty="0" smtClean="0"/>
              <a:t>九種系統基模說明</a:t>
            </a:r>
            <a:endParaRPr lang="en-US" altLang="zh-TW" sz="2800" b="1" dirty="0" smtClean="0"/>
          </a:p>
          <a:p>
            <a:pPr eaLnBrk="1" hangingPunct="1">
              <a:lnSpc>
                <a:spcPct val="150000"/>
              </a:lnSpc>
            </a:pPr>
            <a:r>
              <a:rPr lang="zh-TW" altLang="en-US" sz="2800" b="1" dirty="0" smtClean="0"/>
              <a:t>套用基模之案例介紹</a:t>
            </a:r>
            <a:endParaRPr lang="en-US" altLang="zh-TW" sz="2800" b="1" dirty="0" smtClean="0"/>
          </a:p>
          <a:p>
            <a:pPr eaLnBrk="1" hangingPunct="1">
              <a:lnSpc>
                <a:spcPct val="150000"/>
              </a:lnSpc>
            </a:pPr>
            <a:r>
              <a:rPr lang="zh-TW" altLang="en-US" sz="2800" b="1" dirty="0" smtClean="0"/>
              <a:t>結論</a:t>
            </a:r>
            <a:endParaRPr lang="en-US" altLang="zh-TW" sz="2800" b="1" dirty="0" smtClean="0"/>
          </a:p>
          <a:p>
            <a:pPr lvl="1" eaLnBrk="1" hangingPunct="1">
              <a:buFont typeface="Wingdings" pitchFamily="2" charset="2"/>
              <a:buNone/>
            </a:pPr>
            <a:endParaRPr lang="en-US" altLang="zh-TW" sz="2400" dirty="0" smtClean="0"/>
          </a:p>
        </p:txBody>
      </p:sp>
      <p:sp>
        <p:nvSpPr>
          <p:cNvPr id="501764" name="日期版面配置區 3"/>
          <p:cNvSpPr>
            <a:spLocks noGrp="1"/>
          </p:cNvSpPr>
          <p:nvPr>
            <p:ph type="dt" sz="half" idx="4294967295"/>
          </p:nvPr>
        </p:nvSpPr>
        <p:spPr>
          <a:xfrm>
            <a:off x="809625" y="6373813"/>
            <a:ext cx="1905000" cy="457200"/>
          </a:xfrm>
          <a:noFill/>
        </p:spPr>
        <p:txBody>
          <a:bodyPr/>
          <a:lstStyle/>
          <a:p>
            <a:fld id="{C5F6A75F-2D33-4436-840F-093D593FD9C5}" type="datetime1">
              <a:rPr lang="zh-TW" altLang="en-US" smtClean="0">
                <a:ea typeface="新細明體" charset="-120"/>
              </a:rPr>
              <a:pPr/>
              <a:t>2011/10/31</a:t>
            </a:fld>
            <a:endParaRPr lang="en-US" altLang="zh-TW" smtClean="0">
              <a:ea typeface="新細明體" charset="-120"/>
            </a:endParaRPr>
          </a:p>
        </p:txBody>
      </p:sp>
      <p:sp>
        <p:nvSpPr>
          <p:cNvPr id="501766" name="頁尾版面配置區 5"/>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01765" name="投影片編號版面配置區 4"/>
          <p:cNvSpPr>
            <a:spLocks noGrp="1"/>
          </p:cNvSpPr>
          <p:nvPr>
            <p:ph type="sldNum" sz="quarter" idx="12"/>
          </p:nvPr>
        </p:nvSpPr>
        <p:spPr>
          <a:noFill/>
        </p:spPr>
        <p:txBody>
          <a:bodyPr/>
          <a:lstStyle/>
          <a:p>
            <a:fld id="{AEC08647-81A3-4E34-B849-7220149BF0BE}" type="slidenum">
              <a:rPr lang="en-US" altLang="zh-TW" smtClean="0">
                <a:ea typeface="新細明體" charset="-120"/>
              </a:rPr>
              <a:pPr/>
              <a:t>2</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惡性競爭案例─智慧卡市場</a:t>
            </a:r>
          </a:p>
        </p:txBody>
      </p:sp>
      <p:sp>
        <p:nvSpPr>
          <p:cNvPr id="520195" name="Rectangle 3"/>
          <p:cNvSpPr>
            <a:spLocks noGrp="1" noChangeArrowheads="1"/>
          </p:cNvSpPr>
          <p:nvPr>
            <p:ph idx="1"/>
          </p:nvPr>
        </p:nvSpPr>
        <p:spPr>
          <a:xfrm>
            <a:off x="809625" y="2214563"/>
            <a:ext cx="7958138" cy="4143375"/>
          </a:xfrm>
        </p:spPr>
        <p:txBody>
          <a:bodyPr/>
          <a:lstStyle/>
          <a:p>
            <a:pPr eaLnBrk="1" hangingPunct="1">
              <a:lnSpc>
                <a:spcPct val="90000"/>
              </a:lnSpc>
            </a:pPr>
            <a:r>
              <a:rPr lang="zh-TW" altLang="en-US" sz="2000" smtClean="0">
                <a:solidFill>
                  <a:schemeClr val="tx2"/>
                </a:solidFill>
              </a:rPr>
              <a:t>以國內智慧卡產業為例</a:t>
            </a:r>
            <a:endParaRPr lang="en-US" altLang="zh-TW" sz="2000" smtClean="0">
              <a:solidFill>
                <a:schemeClr val="tx2"/>
              </a:solidFill>
            </a:endParaRPr>
          </a:p>
          <a:p>
            <a:pPr lvl="1" eaLnBrk="1" hangingPunct="1">
              <a:lnSpc>
                <a:spcPct val="90000"/>
              </a:lnSpc>
            </a:pPr>
            <a:r>
              <a:rPr lang="zh-TW" altLang="en-US" sz="1600" smtClean="0">
                <a:solidFill>
                  <a:schemeClr val="tx2"/>
                </a:solidFill>
              </a:rPr>
              <a:t>兩家主要公司：</a:t>
            </a:r>
            <a:r>
              <a:rPr lang="en-US" altLang="zh-TW" sz="1600" smtClean="0">
                <a:solidFill>
                  <a:schemeClr val="tx2"/>
                </a:solidFill>
              </a:rPr>
              <a:t>F </a:t>
            </a:r>
            <a:r>
              <a:rPr lang="zh-TW" altLang="en-US" sz="1600" smtClean="0">
                <a:solidFill>
                  <a:schemeClr val="tx2"/>
                </a:solidFill>
              </a:rPr>
              <a:t>公司、</a:t>
            </a:r>
            <a:r>
              <a:rPr lang="en-US" altLang="zh-TW" sz="1600" smtClean="0">
                <a:solidFill>
                  <a:schemeClr val="tx2"/>
                </a:solidFill>
              </a:rPr>
              <a:t>T </a:t>
            </a:r>
            <a:r>
              <a:rPr lang="zh-TW" altLang="en-US" sz="1600" smtClean="0">
                <a:solidFill>
                  <a:schemeClr val="tx2"/>
                </a:solidFill>
              </a:rPr>
              <a:t>公司</a:t>
            </a:r>
            <a:endParaRPr lang="en-US" altLang="zh-TW" sz="1600" smtClean="0">
              <a:solidFill>
                <a:schemeClr val="tx2"/>
              </a:solidFill>
            </a:endParaRPr>
          </a:p>
          <a:p>
            <a:pPr lvl="1" eaLnBrk="1" hangingPunct="1">
              <a:lnSpc>
                <a:spcPct val="90000"/>
              </a:lnSpc>
            </a:pPr>
            <a:r>
              <a:rPr lang="zh-TW" altLang="en-US" sz="1600" smtClean="0">
                <a:solidFill>
                  <a:schemeClr val="tx2"/>
                </a:solidFill>
              </a:rPr>
              <a:t>需國際組織認證 </a:t>
            </a:r>
            <a:r>
              <a:rPr lang="en-US" altLang="zh-TW" sz="1600" smtClean="0">
                <a:solidFill>
                  <a:schemeClr val="tx2"/>
                </a:solidFill>
              </a:rPr>
              <a:t>(Visa/Master/JCB/…) </a:t>
            </a:r>
            <a:r>
              <a:rPr lang="zh-TW" altLang="en-US" sz="1600" smtClean="0">
                <a:solidFill>
                  <a:schemeClr val="tx2"/>
                </a:solidFill>
              </a:rPr>
              <a:t>形成進入門檻</a:t>
            </a:r>
            <a:endParaRPr lang="en-US" altLang="zh-TW" sz="1600" smtClean="0">
              <a:solidFill>
                <a:schemeClr val="tx2"/>
              </a:solidFill>
            </a:endParaRPr>
          </a:p>
          <a:p>
            <a:pPr lvl="1" eaLnBrk="1" hangingPunct="1">
              <a:lnSpc>
                <a:spcPct val="90000"/>
              </a:lnSpc>
            </a:pPr>
            <a:r>
              <a:rPr lang="zh-TW" altLang="en-US" sz="1600" smtClean="0">
                <a:solidFill>
                  <a:schemeClr val="tx2"/>
                </a:solidFill>
              </a:rPr>
              <a:t>國內產業規模有限，發卡浮濫、消金限縮、無法外銷</a:t>
            </a:r>
            <a:endParaRPr lang="en-US" altLang="zh-TW" sz="1600" smtClean="0">
              <a:solidFill>
                <a:schemeClr val="tx2"/>
              </a:solidFill>
            </a:endParaRPr>
          </a:p>
          <a:p>
            <a:pPr lvl="1" eaLnBrk="1" hangingPunct="1">
              <a:lnSpc>
                <a:spcPct val="90000"/>
              </a:lnSpc>
            </a:pPr>
            <a:r>
              <a:rPr lang="zh-TW" altLang="en-US" sz="1600" smtClean="0">
                <a:solidFill>
                  <a:schemeClr val="tx2"/>
                </a:solidFill>
              </a:rPr>
              <a:t>進入價格惡性競爭循環</a:t>
            </a:r>
            <a:endParaRPr lang="en-US" altLang="zh-TW" sz="1600" smtClean="0">
              <a:solidFill>
                <a:schemeClr val="tx2"/>
              </a:solidFill>
            </a:endParaRPr>
          </a:p>
          <a:p>
            <a:pPr eaLnBrk="1" hangingPunct="1">
              <a:lnSpc>
                <a:spcPct val="90000"/>
              </a:lnSpc>
            </a:pPr>
            <a:r>
              <a:rPr lang="zh-TW" altLang="en-US" sz="2000" smtClean="0">
                <a:solidFill>
                  <a:schemeClr val="tx2"/>
                </a:solidFill>
              </a:rPr>
              <a:t>問題</a:t>
            </a:r>
            <a:endParaRPr lang="en-US" altLang="zh-TW" sz="2000" smtClean="0">
              <a:solidFill>
                <a:schemeClr val="tx2"/>
              </a:solidFill>
            </a:endParaRPr>
          </a:p>
          <a:p>
            <a:pPr lvl="1" eaLnBrk="1" hangingPunct="1">
              <a:lnSpc>
                <a:spcPct val="90000"/>
              </a:lnSpc>
            </a:pPr>
            <a:r>
              <a:rPr lang="zh-TW" altLang="en-US" sz="1600" smtClean="0">
                <a:solidFill>
                  <a:schemeClr val="tx2"/>
                </a:solidFill>
              </a:rPr>
              <a:t>產能過剩</a:t>
            </a:r>
            <a:endParaRPr lang="en-US" altLang="zh-TW" sz="1600" smtClean="0">
              <a:solidFill>
                <a:schemeClr val="tx2"/>
              </a:solidFill>
            </a:endParaRPr>
          </a:p>
          <a:p>
            <a:pPr lvl="1" eaLnBrk="1" hangingPunct="1">
              <a:lnSpc>
                <a:spcPct val="90000"/>
              </a:lnSpc>
            </a:pPr>
            <a:r>
              <a:rPr lang="zh-TW" altLang="en-US" sz="1600" smtClean="0">
                <a:solidFill>
                  <a:schemeClr val="tx2"/>
                </a:solidFill>
              </a:rPr>
              <a:t>入不敷出</a:t>
            </a:r>
            <a:endParaRPr lang="en-US" altLang="zh-TW" sz="1600" smtClean="0">
              <a:solidFill>
                <a:schemeClr val="tx2"/>
              </a:solidFill>
            </a:endParaRPr>
          </a:p>
          <a:p>
            <a:pPr lvl="1" eaLnBrk="1" hangingPunct="1">
              <a:lnSpc>
                <a:spcPct val="90000"/>
              </a:lnSpc>
            </a:pPr>
            <a:r>
              <a:rPr lang="zh-TW" altLang="en-US" sz="1600" smtClean="0">
                <a:solidFill>
                  <a:schemeClr val="tx2"/>
                </a:solidFill>
              </a:rPr>
              <a:t>資金與庫存積壓 </a:t>
            </a:r>
            <a:r>
              <a:rPr lang="en-US" altLang="zh-TW" sz="1600" smtClean="0">
                <a:solidFill>
                  <a:schemeClr val="tx2"/>
                </a:solidFill>
              </a:rPr>
              <a:t>( </a:t>
            </a:r>
            <a:r>
              <a:rPr lang="zh-TW" altLang="en-US" sz="1600" smtClean="0">
                <a:solidFill>
                  <a:schemeClr val="tx2"/>
                </a:solidFill>
              </a:rPr>
              <a:t>智慧卡晶片的下單規模與價格緊密相關</a:t>
            </a:r>
            <a:r>
              <a:rPr lang="en-US" altLang="zh-TW" sz="1600" smtClean="0">
                <a:solidFill>
                  <a:schemeClr val="tx2"/>
                </a:solidFill>
              </a:rPr>
              <a:t>)</a:t>
            </a:r>
          </a:p>
          <a:p>
            <a:pPr lvl="1" eaLnBrk="1" hangingPunct="1">
              <a:lnSpc>
                <a:spcPct val="90000"/>
              </a:lnSpc>
            </a:pPr>
            <a:r>
              <a:rPr lang="zh-TW" altLang="en-US" sz="1600" smtClean="0">
                <a:solidFill>
                  <a:schemeClr val="tx2"/>
                </a:solidFill>
              </a:rPr>
              <a:t>限縮成本導致品管不良、交貨延誤、甚至於合約罰款</a:t>
            </a:r>
            <a:endParaRPr lang="en-US" altLang="zh-TW" sz="1600" smtClean="0">
              <a:solidFill>
                <a:schemeClr val="tx2"/>
              </a:solidFill>
            </a:endParaRPr>
          </a:p>
          <a:p>
            <a:pPr eaLnBrk="1" hangingPunct="1">
              <a:lnSpc>
                <a:spcPct val="90000"/>
              </a:lnSpc>
            </a:pPr>
            <a:r>
              <a:rPr lang="en-US" altLang="zh-TW" sz="2000" smtClean="0">
                <a:solidFill>
                  <a:srgbClr val="CC3300"/>
                </a:solidFill>
              </a:rPr>
              <a:t>[</a:t>
            </a:r>
            <a:r>
              <a:rPr lang="zh-TW" altLang="en-US" sz="2000" smtClean="0">
                <a:solidFill>
                  <a:srgbClr val="CC3300"/>
                </a:solidFill>
              </a:rPr>
              <a:t>管理方針</a:t>
            </a:r>
            <a:r>
              <a:rPr lang="en-US" altLang="zh-TW" sz="2000" smtClean="0">
                <a:solidFill>
                  <a:srgbClr val="CC3300"/>
                </a:solidFill>
              </a:rPr>
              <a:t>]</a:t>
            </a:r>
          </a:p>
          <a:p>
            <a:pPr lvl="1" eaLnBrk="1" hangingPunct="1">
              <a:lnSpc>
                <a:spcPct val="90000"/>
              </a:lnSpc>
            </a:pPr>
            <a:r>
              <a:rPr lang="zh-TW" altLang="en-US" sz="1600" smtClean="0">
                <a:solidFill>
                  <a:srgbClr val="CC3300"/>
                </a:solidFill>
              </a:rPr>
              <a:t>不尋求持續超越對方</a:t>
            </a:r>
            <a:endParaRPr lang="en-US" altLang="zh-TW" sz="1600" smtClean="0">
              <a:solidFill>
                <a:srgbClr val="CC3300"/>
              </a:solidFill>
            </a:endParaRPr>
          </a:p>
          <a:p>
            <a:pPr lvl="1" eaLnBrk="1" hangingPunct="1">
              <a:lnSpc>
                <a:spcPct val="90000"/>
              </a:lnSpc>
            </a:pPr>
            <a:r>
              <a:rPr lang="zh-TW" altLang="en-US" sz="1600" smtClean="0">
                <a:solidFill>
                  <a:srgbClr val="CC3300"/>
                </a:solidFill>
              </a:rPr>
              <a:t>配合對方的反應，適度以尋求彼此平衡狀態的競爭差距為目標</a:t>
            </a:r>
            <a:endParaRPr lang="en-US" altLang="zh-TW" sz="1600" smtClean="0">
              <a:solidFill>
                <a:srgbClr val="CC3300"/>
              </a:solidFill>
            </a:endParaRPr>
          </a:p>
          <a:p>
            <a:pPr lvl="1" eaLnBrk="1" hangingPunct="1">
              <a:lnSpc>
                <a:spcPct val="90000"/>
              </a:lnSpc>
            </a:pPr>
            <a:r>
              <a:rPr lang="zh-TW" altLang="en-US" sz="1600" smtClean="0">
                <a:solidFill>
                  <a:srgbClr val="CC3300"/>
                </a:solidFill>
              </a:rPr>
              <a:t>平衡狀態可能是兩個不同競爭領域，</a:t>
            </a:r>
            <a:r>
              <a:rPr lang="en-US" altLang="zh-TW" sz="1600" smtClean="0">
                <a:solidFill>
                  <a:srgbClr val="CC3300"/>
                </a:solidFill>
              </a:rPr>
              <a:t>F/T </a:t>
            </a:r>
            <a:r>
              <a:rPr lang="zh-TW" altLang="en-US" sz="1600" smtClean="0">
                <a:solidFill>
                  <a:srgbClr val="CC3300"/>
                </a:solidFill>
              </a:rPr>
              <a:t>各自取得自己的優勢</a:t>
            </a:r>
            <a:endParaRPr lang="en-US" altLang="zh-TW" sz="1600" smtClean="0">
              <a:solidFill>
                <a:srgbClr val="CC3300"/>
              </a:solidFill>
            </a:endParaRPr>
          </a:p>
          <a:p>
            <a:pPr lvl="1" eaLnBrk="1" hangingPunct="1">
              <a:lnSpc>
                <a:spcPct val="90000"/>
              </a:lnSpc>
            </a:pPr>
            <a:r>
              <a:rPr lang="en-US" altLang="zh-TW" sz="1600" smtClean="0">
                <a:solidFill>
                  <a:srgbClr val="CC3300"/>
                </a:solidFill>
              </a:rPr>
              <a:t>F </a:t>
            </a:r>
            <a:r>
              <a:rPr lang="en-US" altLang="zh-TW" sz="1600" smtClean="0">
                <a:solidFill>
                  <a:srgbClr val="CC3300"/>
                </a:solidFill>
                <a:sym typeface="Wingdings" pitchFamily="2" charset="2"/>
              </a:rPr>
              <a:t> </a:t>
            </a:r>
            <a:r>
              <a:rPr lang="zh-TW" altLang="en-US" sz="1600" smtClean="0">
                <a:solidFill>
                  <a:srgbClr val="CC3300"/>
                </a:solidFill>
                <a:sym typeface="Wingdings" pitchFamily="2" charset="2"/>
              </a:rPr>
              <a:t>企業聯名卡</a:t>
            </a:r>
            <a:r>
              <a:rPr lang="en-US" altLang="zh-TW" sz="1600" smtClean="0">
                <a:solidFill>
                  <a:srgbClr val="CC3300"/>
                </a:solidFill>
                <a:sym typeface="Wingdings" pitchFamily="2" charset="2"/>
              </a:rPr>
              <a:t>, T  </a:t>
            </a:r>
            <a:r>
              <a:rPr lang="zh-TW" altLang="en-US" sz="1600" smtClean="0">
                <a:solidFill>
                  <a:srgbClr val="CC3300"/>
                </a:solidFill>
                <a:sym typeface="Wingdings" pitchFamily="2" charset="2"/>
              </a:rPr>
              <a:t>銀行信用卡</a:t>
            </a:r>
            <a:endParaRPr lang="zh-TW" altLang="zh-TW" sz="1600" smtClean="0">
              <a:solidFill>
                <a:srgbClr val="CC3300"/>
              </a:solidFill>
            </a:endParaRPr>
          </a:p>
        </p:txBody>
      </p:sp>
      <p:sp>
        <p:nvSpPr>
          <p:cNvPr id="520197" name="投影片編號版面配置區 4"/>
          <p:cNvSpPr>
            <a:spLocks noGrp="1"/>
          </p:cNvSpPr>
          <p:nvPr>
            <p:ph type="sldNum" sz="quarter" idx="12"/>
          </p:nvPr>
        </p:nvSpPr>
        <p:spPr>
          <a:noFill/>
        </p:spPr>
        <p:txBody>
          <a:bodyPr/>
          <a:lstStyle/>
          <a:p>
            <a:fld id="{37B2C21F-A974-4208-8163-B78E056F5137}" type="slidenum">
              <a:rPr lang="en-US" altLang="zh-TW" smtClean="0">
                <a:ea typeface="新細明體" charset="-120"/>
              </a:rPr>
              <a:pPr/>
              <a:t>20</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惡性競爭案例─基模</a:t>
            </a:r>
          </a:p>
        </p:txBody>
      </p:sp>
      <p:sp>
        <p:nvSpPr>
          <p:cNvPr id="521251" name="投影片編號版面配置區 42"/>
          <p:cNvSpPr>
            <a:spLocks noGrp="1"/>
          </p:cNvSpPr>
          <p:nvPr>
            <p:ph type="sldNum" sz="quarter" idx="12"/>
          </p:nvPr>
        </p:nvSpPr>
        <p:spPr>
          <a:noFill/>
        </p:spPr>
        <p:txBody>
          <a:bodyPr/>
          <a:lstStyle/>
          <a:p>
            <a:fld id="{62A3DC88-74FC-403D-8D25-027686FA3B05}" type="slidenum">
              <a:rPr lang="en-US" altLang="zh-TW" smtClean="0">
                <a:ea typeface="新細明體" charset="-120"/>
              </a:rPr>
              <a:pPr/>
              <a:t>21</a:t>
            </a:fld>
            <a:endParaRPr lang="en-US" altLang="zh-TW" smtClean="0">
              <a:ea typeface="新細明體" charset="-120"/>
            </a:endParaRPr>
          </a:p>
        </p:txBody>
      </p:sp>
      <p:grpSp>
        <p:nvGrpSpPr>
          <p:cNvPr id="2" name="群組 53"/>
          <p:cNvGrpSpPr>
            <a:grpSpLocks/>
          </p:cNvGrpSpPr>
          <p:nvPr/>
        </p:nvGrpSpPr>
        <p:grpSpPr bwMode="auto">
          <a:xfrm rot="1541570">
            <a:off x="1068388" y="3651250"/>
            <a:ext cx="811212" cy="500063"/>
            <a:chOff x="4617763" y="4838229"/>
            <a:chExt cx="811803" cy="499481"/>
          </a:xfrm>
        </p:grpSpPr>
        <p:sp>
          <p:nvSpPr>
            <p:cNvPr id="521258" name="文字方塊 42"/>
            <p:cNvSpPr txBox="1">
              <a:spLocks noChangeArrowheads="1"/>
            </p:cNvSpPr>
            <p:nvPr/>
          </p:nvSpPr>
          <p:spPr bwMode="auto">
            <a:xfrm rot="-179017">
              <a:off x="4631070" y="4909960"/>
              <a:ext cx="761781" cy="369399"/>
            </a:xfrm>
            <a:prstGeom prst="rect">
              <a:avLst/>
            </a:prstGeom>
            <a:noFill/>
            <a:ln w="9525">
              <a:noFill/>
              <a:miter lim="800000"/>
              <a:headEnd/>
              <a:tailEnd/>
            </a:ln>
          </p:spPr>
          <p:txBody>
            <a:bodyPr wrap="none">
              <a:spAutoFit/>
            </a:bodyPr>
            <a:lstStyle/>
            <a:p>
              <a:pPr algn="ctr"/>
              <a:r>
                <a:rPr lang="zh-TW" altLang="en-US" b="1">
                  <a:solidFill>
                    <a:srgbClr val="FF0000"/>
                  </a:solidFill>
                  <a:latin typeface="Times New Roman" pitchFamily="18" charset="0"/>
                </a:rPr>
                <a:t> 滯延 </a:t>
              </a:r>
            </a:p>
          </p:txBody>
        </p:sp>
        <p:cxnSp>
          <p:nvCxnSpPr>
            <p:cNvPr id="521259"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21260"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7" name="弧形 6"/>
          <p:cNvSpPr/>
          <p:nvPr/>
        </p:nvSpPr>
        <p:spPr bwMode="auto">
          <a:xfrm rot="20938211">
            <a:off x="1544638" y="3117850"/>
            <a:ext cx="1357312" cy="1343025"/>
          </a:xfrm>
          <a:prstGeom prst="arc">
            <a:avLst>
              <a:gd name="adj1" fmla="val 11989594"/>
              <a:gd name="adj2" fmla="val 1742664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21" name="文字方塊 7"/>
          <p:cNvSpPr txBox="1">
            <a:spLocks noChangeArrowheads="1"/>
          </p:cNvSpPr>
          <p:nvPr/>
        </p:nvSpPr>
        <p:spPr bwMode="auto">
          <a:xfrm>
            <a:off x="2286000" y="2786063"/>
            <a:ext cx="1108075"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甲的價格</a:t>
            </a:r>
            <a:endParaRPr lang="en-US" altLang="zh-TW" b="1">
              <a:solidFill>
                <a:srgbClr val="003366"/>
              </a:solidFill>
              <a:latin typeface="Times New Roman" pitchFamily="18" charset="0"/>
            </a:endParaRPr>
          </a:p>
        </p:txBody>
      </p:sp>
      <p:sp>
        <p:nvSpPr>
          <p:cNvPr id="9" name="弧形 8"/>
          <p:cNvSpPr/>
          <p:nvPr/>
        </p:nvSpPr>
        <p:spPr bwMode="auto">
          <a:xfrm>
            <a:off x="2428875" y="3071813"/>
            <a:ext cx="1928813" cy="2411412"/>
          </a:xfrm>
          <a:prstGeom prst="arc">
            <a:avLst>
              <a:gd name="adj1" fmla="val 16200000"/>
              <a:gd name="adj2" fmla="val 2090093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0" name="弧形 9"/>
          <p:cNvSpPr/>
          <p:nvPr/>
        </p:nvSpPr>
        <p:spPr bwMode="auto">
          <a:xfrm flipV="1">
            <a:off x="2428875" y="2786063"/>
            <a:ext cx="1928813" cy="2928937"/>
          </a:xfrm>
          <a:prstGeom prst="arc">
            <a:avLst>
              <a:gd name="adj1" fmla="val 16200003"/>
              <a:gd name="adj2" fmla="val 20244797"/>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24" name="文字方塊 10"/>
          <p:cNvSpPr txBox="1">
            <a:spLocks noChangeArrowheads="1"/>
          </p:cNvSpPr>
          <p:nvPr/>
        </p:nvSpPr>
        <p:spPr bwMode="auto">
          <a:xfrm>
            <a:off x="2428875" y="5357813"/>
            <a:ext cx="1108075" cy="64611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乙對甲的</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威脅</a:t>
            </a:r>
          </a:p>
        </p:txBody>
      </p:sp>
      <p:sp>
        <p:nvSpPr>
          <p:cNvPr id="12" name="弧形 11"/>
          <p:cNvSpPr/>
          <p:nvPr/>
        </p:nvSpPr>
        <p:spPr bwMode="auto">
          <a:xfrm rot="16795275">
            <a:off x="1329532" y="3755231"/>
            <a:ext cx="1357312" cy="1343025"/>
          </a:xfrm>
          <a:prstGeom prst="arc">
            <a:avLst>
              <a:gd name="adj1" fmla="val 13870691"/>
              <a:gd name="adj2" fmla="val 17004917"/>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26" name="文字方塊 12"/>
          <p:cNvSpPr txBox="1">
            <a:spLocks noChangeArrowheads="1"/>
          </p:cNvSpPr>
          <p:nvPr/>
        </p:nvSpPr>
        <p:spPr bwMode="auto">
          <a:xfrm>
            <a:off x="785813" y="4786313"/>
            <a:ext cx="1570037"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甲的降價措施</a:t>
            </a:r>
          </a:p>
        </p:txBody>
      </p:sp>
      <p:sp>
        <p:nvSpPr>
          <p:cNvPr id="14" name="弧形 13"/>
          <p:cNvSpPr/>
          <p:nvPr/>
        </p:nvSpPr>
        <p:spPr bwMode="auto">
          <a:xfrm rot="14170351">
            <a:off x="1511301" y="4325937"/>
            <a:ext cx="1498600" cy="1343025"/>
          </a:xfrm>
          <a:prstGeom prst="arc">
            <a:avLst>
              <a:gd name="adj1" fmla="val 12410692"/>
              <a:gd name="adj2" fmla="val 1742664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1228" name="Picture 44"/>
          <p:cNvPicPr>
            <a:picLocks noChangeAspect="1" noChangeArrowheads="1"/>
          </p:cNvPicPr>
          <p:nvPr/>
        </p:nvPicPr>
        <p:blipFill>
          <a:blip r:embed="rId3" cstate="print"/>
          <a:srcRect/>
          <a:stretch>
            <a:fillRect/>
          </a:stretch>
        </p:blipFill>
        <p:spPr bwMode="auto">
          <a:xfrm rot="6556">
            <a:off x="2500313" y="4000500"/>
            <a:ext cx="714375" cy="665163"/>
          </a:xfrm>
          <a:prstGeom prst="rect">
            <a:avLst/>
          </a:prstGeom>
          <a:noFill/>
          <a:ln w="28575">
            <a:noFill/>
            <a:miter lim="800000"/>
            <a:headEnd/>
            <a:tailEnd/>
          </a:ln>
        </p:spPr>
      </p:pic>
      <p:sp>
        <p:nvSpPr>
          <p:cNvPr id="521229" name="文字方塊 47"/>
          <p:cNvSpPr txBox="1">
            <a:spLocks noChangeArrowheads="1"/>
          </p:cNvSpPr>
          <p:nvPr/>
        </p:nvSpPr>
        <p:spPr bwMode="auto">
          <a:xfrm>
            <a:off x="1928813" y="314325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1230" name="文字方塊 47"/>
          <p:cNvSpPr txBox="1">
            <a:spLocks noChangeArrowheads="1"/>
          </p:cNvSpPr>
          <p:nvPr/>
        </p:nvSpPr>
        <p:spPr bwMode="auto">
          <a:xfrm>
            <a:off x="3429000" y="500062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21231" name="文字方塊 47"/>
          <p:cNvSpPr txBox="1">
            <a:spLocks noChangeArrowheads="1"/>
          </p:cNvSpPr>
          <p:nvPr/>
        </p:nvSpPr>
        <p:spPr bwMode="auto">
          <a:xfrm>
            <a:off x="1285875" y="528637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nvGrpSpPr>
          <p:cNvPr id="3" name="群組 53"/>
          <p:cNvGrpSpPr>
            <a:grpSpLocks/>
          </p:cNvGrpSpPr>
          <p:nvPr/>
        </p:nvGrpSpPr>
        <p:grpSpPr bwMode="auto">
          <a:xfrm rot="916894" flipH="1">
            <a:off x="7551738" y="4741863"/>
            <a:ext cx="812800" cy="498475"/>
            <a:chOff x="4617763" y="4838229"/>
            <a:chExt cx="811803" cy="499481"/>
          </a:xfrm>
        </p:grpSpPr>
        <p:sp>
          <p:nvSpPr>
            <p:cNvPr id="521255" name="文字方塊 42"/>
            <p:cNvSpPr txBox="1">
              <a:spLocks noChangeArrowheads="1"/>
            </p:cNvSpPr>
            <p:nvPr/>
          </p:nvSpPr>
          <p:spPr bwMode="auto">
            <a:xfrm rot="-179017">
              <a:off x="4631070" y="4909960"/>
              <a:ext cx="761781" cy="369399"/>
            </a:xfrm>
            <a:prstGeom prst="rect">
              <a:avLst/>
            </a:prstGeom>
            <a:noFill/>
            <a:ln w="9525">
              <a:noFill/>
              <a:miter lim="800000"/>
              <a:headEnd/>
              <a:tailEnd/>
            </a:ln>
          </p:spPr>
          <p:txBody>
            <a:bodyPr wrap="none">
              <a:spAutoFit/>
            </a:bodyPr>
            <a:lstStyle/>
            <a:p>
              <a:pPr algn="ctr"/>
              <a:r>
                <a:rPr lang="zh-TW" altLang="en-US" b="1">
                  <a:solidFill>
                    <a:srgbClr val="FF0000"/>
                  </a:solidFill>
                  <a:latin typeface="Times New Roman" pitchFamily="18" charset="0"/>
                </a:rPr>
                <a:t> 滯延 </a:t>
              </a:r>
            </a:p>
          </p:txBody>
        </p:sp>
        <p:cxnSp>
          <p:nvCxnSpPr>
            <p:cNvPr id="521256"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21257"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20" name="弧形 19"/>
          <p:cNvSpPr/>
          <p:nvPr/>
        </p:nvSpPr>
        <p:spPr bwMode="auto">
          <a:xfrm rot="661789" flipH="1">
            <a:off x="6599238" y="3117850"/>
            <a:ext cx="1357312" cy="1343025"/>
          </a:xfrm>
          <a:prstGeom prst="arc">
            <a:avLst>
              <a:gd name="adj1" fmla="val 11989594"/>
              <a:gd name="adj2" fmla="val 1742664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34" name="文字方塊 20"/>
          <p:cNvSpPr txBox="1">
            <a:spLocks noChangeArrowheads="1"/>
          </p:cNvSpPr>
          <p:nvPr/>
        </p:nvSpPr>
        <p:spPr bwMode="auto">
          <a:xfrm>
            <a:off x="6107113" y="2857500"/>
            <a:ext cx="1108075" cy="646113"/>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甲對乙的</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威脅</a:t>
            </a:r>
          </a:p>
        </p:txBody>
      </p:sp>
      <p:grpSp>
        <p:nvGrpSpPr>
          <p:cNvPr id="4" name="群組 103"/>
          <p:cNvGrpSpPr>
            <a:grpSpLocks/>
          </p:cNvGrpSpPr>
          <p:nvPr/>
        </p:nvGrpSpPr>
        <p:grpSpPr bwMode="auto">
          <a:xfrm>
            <a:off x="5072063" y="2786063"/>
            <a:ext cx="1928812" cy="2928937"/>
            <a:chOff x="5357818" y="3071810"/>
            <a:chExt cx="1928826" cy="2928958"/>
          </a:xfrm>
        </p:grpSpPr>
        <p:sp>
          <p:nvSpPr>
            <p:cNvPr id="36" name="弧形 35"/>
            <p:cNvSpPr/>
            <p:nvPr/>
          </p:nvSpPr>
          <p:spPr bwMode="auto">
            <a:xfrm flipH="1">
              <a:off x="5357818" y="3357562"/>
              <a:ext cx="1928826" cy="2411429"/>
            </a:xfrm>
            <a:prstGeom prst="arc">
              <a:avLst>
                <a:gd name="adj1" fmla="val 16200000"/>
                <a:gd name="adj2" fmla="val 20923873"/>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37" name="弧形 36"/>
            <p:cNvSpPr/>
            <p:nvPr/>
          </p:nvSpPr>
          <p:spPr bwMode="auto">
            <a:xfrm flipH="1" flipV="1">
              <a:off x="5357818" y="3071810"/>
              <a:ext cx="1928826" cy="2928958"/>
            </a:xfrm>
            <a:prstGeom prst="arc">
              <a:avLst>
                <a:gd name="adj1" fmla="val 16200003"/>
                <a:gd name="adj2" fmla="val 20306079"/>
              </a:avLst>
            </a:prstGeom>
            <a:noFill/>
            <a:ln w="38100" cap="flat" cmpd="sng" algn="ctr">
              <a:solidFill>
                <a:schemeClr val="tx1"/>
              </a:solidFill>
              <a:prstDash val="solid"/>
              <a:round/>
              <a:headEnd type="non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
        <p:nvSpPr>
          <p:cNvPr id="521236" name="文字方塊 22"/>
          <p:cNvSpPr txBox="1">
            <a:spLocks noChangeArrowheads="1"/>
          </p:cNvSpPr>
          <p:nvPr/>
        </p:nvSpPr>
        <p:spPr bwMode="auto">
          <a:xfrm flipH="1">
            <a:off x="6000750" y="5572125"/>
            <a:ext cx="110807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乙的價格</a:t>
            </a:r>
          </a:p>
        </p:txBody>
      </p:sp>
      <p:sp>
        <p:nvSpPr>
          <p:cNvPr id="24" name="弧形 23"/>
          <p:cNvSpPr/>
          <p:nvPr/>
        </p:nvSpPr>
        <p:spPr bwMode="auto">
          <a:xfrm rot="4804725" flipH="1">
            <a:off x="6758782" y="3755231"/>
            <a:ext cx="1357312" cy="1343025"/>
          </a:xfrm>
          <a:prstGeom prst="arc">
            <a:avLst>
              <a:gd name="adj1" fmla="val 13870691"/>
              <a:gd name="adj2" fmla="val 17207809"/>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38" name="文字方塊 24"/>
          <p:cNvSpPr txBox="1">
            <a:spLocks noChangeArrowheads="1"/>
          </p:cNvSpPr>
          <p:nvPr/>
        </p:nvSpPr>
        <p:spPr bwMode="auto">
          <a:xfrm flipH="1">
            <a:off x="7429500" y="3714750"/>
            <a:ext cx="110807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乙的活動</a:t>
            </a:r>
          </a:p>
        </p:txBody>
      </p:sp>
      <p:sp>
        <p:nvSpPr>
          <p:cNvPr id="26" name="弧形 25"/>
          <p:cNvSpPr/>
          <p:nvPr/>
        </p:nvSpPr>
        <p:spPr bwMode="auto">
          <a:xfrm rot="7429649" flipH="1">
            <a:off x="6440488" y="4397375"/>
            <a:ext cx="1498600" cy="1343025"/>
          </a:xfrm>
          <a:prstGeom prst="arc">
            <a:avLst>
              <a:gd name="adj1" fmla="val 12410692"/>
              <a:gd name="adj2" fmla="val 1742664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1240" name="Picture 44"/>
          <p:cNvPicPr>
            <a:picLocks noChangeAspect="1" noChangeArrowheads="1"/>
          </p:cNvPicPr>
          <p:nvPr/>
        </p:nvPicPr>
        <p:blipFill>
          <a:blip r:embed="rId3" cstate="print"/>
          <a:srcRect/>
          <a:stretch>
            <a:fillRect/>
          </a:stretch>
        </p:blipFill>
        <p:spPr bwMode="auto">
          <a:xfrm rot="21593444" flipH="1">
            <a:off x="6286500" y="4000500"/>
            <a:ext cx="714375" cy="665163"/>
          </a:xfrm>
          <a:prstGeom prst="rect">
            <a:avLst/>
          </a:prstGeom>
          <a:noFill/>
          <a:ln w="28575">
            <a:noFill/>
            <a:miter lim="800000"/>
            <a:headEnd/>
            <a:tailEnd/>
          </a:ln>
        </p:spPr>
      </p:pic>
      <p:sp>
        <p:nvSpPr>
          <p:cNvPr id="521241" name="文字方塊 47"/>
          <p:cNvSpPr txBox="1">
            <a:spLocks noChangeArrowheads="1"/>
          </p:cNvSpPr>
          <p:nvPr/>
        </p:nvSpPr>
        <p:spPr bwMode="auto">
          <a:xfrm flipH="1">
            <a:off x="7358063" y="321468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1242" name="文字方塊 47"/>
          <p:cNvSpPr txBox="1">
            <a:spLocks noChangeArrowheads="1"/>
          </p:cNvSpPr>
          <p:nvPr/>
        </p:nvSpPr>
        <p:spPr bwMode="auto">
          <a:xfrm flipH="1">
            <a:off x="5572125" y="3143250"/>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21243" name="文字方塊 47"/>
          <p:cNvSpPr txBox="1">
            <a:spLocks noChangeArrowheads="1"/>
          </p:cNvSpPr>
          <p:nvPr/>
        </p:nvSpPr>
        <p:spPr bwMode="auto">
          <a:xfrm flipH="1">
            <a:off x="7572375" y="550068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1244" name="手繪多邊形 30"/>
          <p:cNvSpPr>
            <a:spLocks noChangeArrowheads="1"/>
          </p:cNvSpPr>
          <p:nvPr/>
        </p:nvSpPr>
        <p:spPr bwMode="auto">
          <a:xfrm>
            <a:off x="3500438" y="5857875"/>
            <a:ext cx="2249487" cy="157163"/>
          </a:xfrm>
          <a:custGeom>
            <a:avLst/>
            <a:gdLst>
              <a:gd name="T0" fmla="*/ 2241115 w 2249906"/>
              <a:gd name="T1" fmla="*/ 0 h 156411"/>
              <a:gd name="T2" fmla="*/ 2001423 w 2249906"/>
              <a:gd name="T3" fmla="*/ 106452 h 156411"/>
              <a:gd name="T4" fmla="*/ 1617917 w 2249906"/>
              <a:gd name="T5" fmla="*/ 159678 h 156411"/>
              <a:gd name="T6" fmla="*/ 1198460 w 2249906"/>
              <a:gd name="T7" fmla="*/ 172987 h 156411"/>
              <a:gd name="T8" fmla="*/ 826937 w 2249906"/>
              <a:gd name="T9" fmla="*/ 159678 h 156411"/>
              <a:gd name="T10" fmla="*/ 491363 w 2249906"/>
              <a:gd name="T11" fmla="*/ 159678 h 156411"/>
              <a:gd name="T12" fmla="*/ 203739 w 2249906"/>
              <a:gd name="T13" fmla="*/ 133068 h 156411"/>
              <a:gd name="T14" fmla="*/ 0 w 2249906"/>
              <a:gd name="T15" fmla="*/ 53226 h 156411"/>
              <a:gd name="T16" fmla="*/ 0 60000 65536"/>
              <a:gd name="T17" fmla="*/ 0 60000 65536"/>
              <a:gd name="T18" fmla="*/ 0 60000 65536"/>
              <a:gd name="T19" fmla="*/ 0 60000 65536"/>
              <a:gd name="T20" fmla="*/ 0 60000 65536"/>
              <a:gd name="T21" fmla="*/ 0 60000 65536"/>
              <a:gd name="T22" fmla="*/ 0 60000 65536"/>
              <a:gd name="T23" fmla="*/ 0 60000 65536"/>
              <a:gd name="T24" fmla="*/ 0 w 2249906"/>
              <a:gd name="T25" fmla="*/ 0 h 156411"/>
              <a:gd name="T26" fmla="*/ 2249906 w 2249906"/>
              <a:gd name="T27" fmla="*/ 156411 h 156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49906" h="156411">
                <a:moveTo>
                  <a:pt x="2249906" y="0"/>
                </a:moveTo>
                <a:cubicBezTo>
                  <a:pt x="2181727" y="36095"/>
                  <a:pt x="2113548" y="72190"/>
                  <a:pt x="2009274" y="96253"/>
                </a:cubicBezTo>
                <a:cubicBezTo>
                  <a:pt x="1905000" y="120316"/>
                  <a:pt x="1758616" y="134353"/>
                  <a:pt x="1624263" y="144379"/>
                </a:cubicBezTo>
                <a:cubicBezTo>
                  <a:pt x="1489910" y="154405"/>
                  <a:pt x="1335505" y="156411"/>
                  <a:pt x="1203158" y="156411"/>
                </a:cubicBezTo>
                <a:cubicBezTo>
                  <a:pt x="1070811" y="156411"/>
                  <a:pt x="948489" y="146384"/>
                  <a:pt x="830179" y="144379"/>
                </a:cubicBezTo>
                <a:cubicBezTo>
                  <a:pt x="711869" y="142374"/>
                  <a:pt x="597569" y="148389"/>
                  <a:pt x="493295" y="144379"/>
                </a:cubicBezTo>
                <a:cubicBezTo>
                  <a:pt x="389021" y="140369"/>
                  <a:pt x="286753" y="136358"/>
                  <a:pt x="204537" y="120316"/>
                </a:cubicBezTo>
                <a:cubicBezTo>
                  <a:pt x="122321" y="104274"/>
                  <a:pt x="61160" y="76200"/>
                  <a:pt x="0" y="48127"/>
                </a:cubicBezTo>
              </a:path>
            </a:pathLst>
          </a:custGeom>
          <a:noFill/>
          <a:ln w="38100" algn="ctr">
            <a:solidFill>
              <a:srgbClr val="FF0000"/>
            </a:solidFill>
            <a:round/>
            <a:headEnd/>
            <a:tailEnd type="triangle" w="lg" len="lg"/>
          </a:ln>
        </p:spPr>
        <p:txBody>
          <a:bodyPr wrap="none"/>
          <a:lstStyle/>
          <a:p>
            <a:endParaRPr lang="zh-TW" altLang="en-US"/>
          </a:p>
        </p:txBody>
      </p:sp>
      <p:sp>
        <p:nvSpPr>
          <p:cNvPr id="521245" name="手繪多邊形 31"/>
          <p:cNvSpPr>
            <a:spLocks noChangeArrowheads="1"/>
          </p:cNvSpPr>
          <p:nvPr/>
        </p:nvSpPr>
        <p:spPr bwMode="auto">
          <a:xfrm flipH="1" flipV="1">
            <a:off x="3500438" y="2786063"/>
            <a:ext cx="2249487" cy="157162"/>
          </a:xfrm>
          <a:custGeom>
            <a:avLst/>
            <a:gdLst>
              <a:gd name="T0" fmla="*/ 2241115 w 2249906"/>
              <a:gd name="T1" fmla="*/ 0 h 156411"/>
              <a:gd name="T2" fmla="*/ 2001423 w 2249906"/>
              <a:gd name="T3" fmla="*/ 106439 h 156411"/>
              <a:gd name="T4" fmla="*/ 1617917 w 2249906"/>
              <a:gd name="T5" fmla="*/ 159657 h 156411"/>
              <a:gd name="T6" fmla="*/ 1198460 w 2249906"/>
              <a:gd name="T7" fmla="*/ 172965 h 156411"/>
              <a:gd name="T8" fmla="*/ 826937 w 2249906"/>
              <a:gd name="T9" fmla="*/ 159657 h 156411"/>
              <a:gd name="T10" fmla="*/ 491363 w 2249906"/>
              <a:gd name="T11" fmla="*/ 159657 h 156411"/>
              <a:gd name="T12" fmla="*/ 203739 w 2249906"/>
              <a:gd name="T13" fmla="*/ 133050 h 156411"/>
              <a:gd name="T14" fmla="*/ 0 w 2249906"/>
              <a:gd name="T15" fmla="*/ 53219 h 156411"/>
              <a:gd name="T16" fmla="*/ 0 60000 65536"/>
              <a:gd name="T17" fmla="*/ 0 60000 65536"/>
              <a:gd name="T18" fmla="*/ 0 60000 65536"/>
              <a:gd name="T19" fmla="*/ 0 60000 65536"/>
              <a:gd name="T20" fmla="*/ 0 60000 65536"/>
              <a:gd name="T21" fmla="*/ 0 60000 65536"/>
              <a:gd name="T22" fmla="*/ 0 60000 65536"/>
              <a:gd name="T23" fmla="*/ 0 60000 65536"/>
              <a:gd name="T24" fmla="*/ 0 w 2249906"/>
              <a:gd name="T25" fmla="*/ 0 h 156411"/>
              <a:gd name="T26" fmla="*/ 2249906 w 2249906"/>
              <a:gd name="T27" fmla="*/ 156411 h 156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49906" h="156411">
                <a:moveTo>
                  <a:pt x="2249906" y="0"/>
                </a:moveTo>
                <a:cubicBezTo>
                  <a:pt x="2181727" y="36095"/>
                  <a:pt x="2113548" y="72190"/>
                  <a:pt x="2009274" y="96253"/>
                </a:cubicBezTo>
                <a:cubicBezTo>
                  <a:pt x="1905000" y="120316"/>
                  <a:pt x="1758616" y="134353"/>
                  <a:pt x="1624263" y="144379"/>
                </a:cubicBezTo>
                <a:cubicBezTo>
                  <a:pt x="1489910" y="154405"/>
                  <a:pt x="1335505" y="156411"/>
                  <a:pt x="1203158" y="156411"/>
                </a:cubicBezTo>
                <a:cubicBezTo>
                  <a:pt x="1070811" y="156411"/>
                  <a:pt x="948489" y="146384"/>
                  <a:pt x="830179" y="144379"/>
                </a:cubicBezTo>
                <a:cubicBezTo>
                  <a:pt x="711869" y="142374"/>
                  <a:pt x="597569" y="148389"/>
                  <a:pt x="493295" y="144379"/>
                </a:cubicBezTo>
                <a:cubicBezTo>
                  <a:pt x="389021" y="140369"/>
                  <a:pt x="286753" y="136358"/>
                  <a:pt x="204537" y="120316"/>
                </a:cubicBezTo>
                <a:cubicBezTo>
                  <a:pt x="122321" y="104274"/>
                  <a:pt x="61160" y="76200"/>
                  <a:pt x="0" y="48127"/>
                </a:cubicBezTo>
              </a:path>
            </a:pathLst>
          </a:custGeom>
          <a:noFill/>
          <a:ln w="38100" algn="ctr">
            <a:solidFill>
              <a:srgbClr val="FF0000"/>
            </a:solidFill>
            <a:round/>
            <a:headEnd/>
            <a:tailEnd type="triangle" w="lg" len="lg"/>
          </a:ln>
        </p:spPr>
        <p:txBody>
          <a:bodyPr wrap="none"/>
          <a:lstStyle/>
          <a:p>
            <a:endParaRPr lang="zh-TW" altLang="en-US"/>
          </a:p>
        </p:txBody>
      </p:sp>
      <p:sp>
        <p:nvSpPr>
          <p:cNvPr id="521246" name="文字方塊 47"/>
          <p:cNvSpPr txBox="1">
            <a:spLocks noChangeArrowheads="1"/>
          </p:cNvSpPr>
          <p:nvPr/>
        </p:nvSpPr>
        <p:spPr bwMode="auto">
          <a:xfrm flipH="1">
            <a:off x="3929063" y="550068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1247" name="文字方塊 47"/>
          <p:cNvSpPr txBox="1">
            <a:spLocks noChangeArrowheads="1"/>
          </p:cNvSpPr>
          <p:nvPr/>
        </p:nvSpPr>
        <p:spPr bwMode="auto">
          <a:xfrm flipH="1">
            <a:off x="4929188" y="28575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1248" name="Picture 43"/>
          <p:cNvPicPr>
            <a:picLocks noChangeAspect="1" noChangeArrowheads="1"/>
          </p:cNvPicPr>
          <p:nvPr/>
        </p:nvPicPr>
        <p:blipFill>
          <a:blip r:embed="rId4" cstate="print"/>
          <a:srcRect/>
          <a:stretch>
            <a:fillRect/>
          </a:stretch>
        </p:blipFill>
        <p:spPr bwMode="auto">
          <a:xfrm rot="6556">
            <a:off x="4429125" y="4643438"/>
            <a:ext cx="630238" cy="514350"/>
          </a:xfrm>
          <a:prstGeom prst="rect">
            <a:avLst/>
          </a:prstGeom>
          <a:noFill/>
          <a:ln w="28575">
            <a:noFill/>
            <a:miter lim="800000"/>
            <a:headEnd/>
            <a:tailEnd/>
          </a:ln>
        </p:spPr>
      </p:pic>
      <p:sp>
        <p:nvSpPr>
          <p:cNvPr id="521249" name="文字方塊 43"/>
          <p:cNvSpPr txBox="1">
            <a:spLocks noChangeArrowheads="1"/>
          </p:cNvSpPr>
          <p:nvPr/>
        </p:nvSpPr>
        <p:spPr bwMode="auto">
          <a:xfrm>
            <a:off x="3929063" y="4143375"/>
            <a:ext cx="1500187"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客戶接受度</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2242" name="Rectangle 2"/>
          <p:cNvSpPr>
            <a:spLocks noGrp="1" noChangeArrowheads="1"/>
          </p:cNvSpPr>
          <p:nvPr>
            <p:ph type="title"/>
          </p:nvPr>
        </p:nvSpPr>
        <p:spPr/>
        <p:txBody>
          <a:bodyPr/>
          <a:lstStyle/>
          <a:p>
            <a:pPr eaLnBrk="1" hangingPunct="1"/>
            <a:r>
              <a:rPr lang="zh-TW" altLang="en-US" smtClean="0"/>
              <a:t>富者愈富</a:t>
            </a:r>
          </a:p>
        </p:txBody>
      </p:sp>
      <p:sp>
        <p:nvSpPr>
          <p:cNvPr id="522243" name="Rectangle 3"/>
          <p:cNvSpPr>
            <a:spLocks noGrp="1" noChangeArrowheads="1"/>
          </p:cNvSpPr>
          <p:nvPr>
            <p:ph idx="1"/>
          </p:nvPr>
        </p:nvSpPr>
        <p:spPr>
          <a:xfrm>
            <a:off x="785813" y="2071688"/>
            <a:ext cx="4643437" cy="4214812"/>
          </a:xfrm>
        </p:spPr>
        <p:txBody>
          <a:bodyPr/>
          <a:lstStyle/>
          <a:p>
            <a:pPr eaLnBrk="1" hangingPunct="1"/>
            <a:r>
              <a:rPr lang="en-US" altLang="zh-TW" sz="2400" smtClean="0"/>
              <a:t>[</a:t>
            </a:r>
            <a:r>
              <a:rPr lang="zh-TW" altLang="en-US" sz="2400" smtClean="0"/>
              <a:t>狀況描述</a:t>
            </a:r>
            <a:r>
              <a:rPr lang="en-US" altLang="zh-TW" sz="2400" smtClean="0"/>
              <a:t>]</a:t>
            </a:r>
          </a:p>
          <a:p>
            <a:pPr lvl="1" eaLnBrk="1" hangingPunct="1"/>
            <a:r>
              <a:rPr lang="zh-TW" altLang="en-US" sz="2000" smtClean="0"/>
              <a:t>共同分享資源的兩方</a:t>
            </a:r>
            <a:endParaRPr lang="en-US" altLang="zh-TW" sz="2000" smtClean="0"/>
          </a:p>
          <a:p>
            <a:pPr lvl="1" eaLnBrk="1" hangingPunct="1"/>
            <a:r>
              <a:rPr lang="zh-TW" altLang="en-US" sz="2000" smtClean="0"/>
              <a:t>各自擁有一個資源變多就可以表現更好的增強迴路</a:t>
            </a:r>
            <a:endParaRPr lang="en-US" altLang="zh-TW" sz="2000" smtClean="0"/>
          </a:p>
          <a:p>
            <a:pPr lvl="1" eaLnBrk="1" hangingPunct="1"/>
            <a:r>
              <a:rPr lang="zh-TW" altLang="en-US" sz="2000" smtClean="0"/>
              <a:t>因資源共享，當一方進入越來越好的迴路，另一方將必成為負向的增強迴路</a:t>
            </a:r>
          </a:p>
          <a:p>
            <a:pPr eaLnBrk="1" hangingPunct="1"/>
            <a:r>
              <a:rPr lang="en-US" altLang="zh-TW" sz="2400" smtClean="0">
                <a:solidFill>
                  <a:srgbClr val="FF0000"/>
                </a:solidFill>
              </a:rPr>
              <a:t>[</a:t>
            </a:r>
            <a:r>
              <a:rPr lang="zh-TW" altLang="en-US" sz="2400" smtClean="0">
                <a:solidFill>
                  <a:srgbClr val="FF0000"/>
                </a:solidFill>
              </a:rPr>
              <a:t>管理方針</a:t>
            </a:r>
            <a:r>
              <a:rPr lang="en-US" altLang="zh-TW" sz="2400" smtClean="0">
                <a:solidFill>
                  <a:srgbClr val="FF0000"/>
                </a:solidFill>
              </a:rPr>
              <a:t>]</a:t>
            </a:r>
          </a:p>
          <a:p>
            <a:pPr lvl="1" eaLnBrk="1" hangingPunct="1"/>
            <a:r>
              <a:rPr lang="zh-TW" altLang="en-US" sz="2000" smtClean="0">
                <a:solidFill>
                  <a:srgbClr val="FF0000"/>
                </a:solidFill>
              </a:rPr>
              <a:t>一正一反的迴路，使得均衡發展很重要</a:t>
            </a:r>
            <a:endParaRPr lang="en-US" altLang="zh-TW" sz="2000" smtClean="0">
              <a:solidFill>
                <a:srgbClr val="FF0000"/>
              </a:solidFill>
            </a:endParaRPr>
          </a:p>
          <a:p>
            <a:pPr lvl="1" eaLnBrk="1" hangingPunct="1"/>
            <a:r>
              <a:rPr lang="zh-TW" altLang="en-US" sz="2000" smtClean="0">
                <a:solidFill>
                  <a:srgbClr val="FF0000"/>
                </a:solidFill>
              </a:rPr>
              <a:t>不要輕易破壞系統平衡，除非確定系統的平衡狀態不是最佳組合</a:t>
            </a:r>
            <a:endParaRPr lang="zh-TW" altLang="zh-TW" sz="2000" smtClean="0">
              <a:solidFill>
                <a:srgbClr val="FF0000"/>
              </a:solidFill>
            </a:endParaRPr>
          </a:p>
        </p:txBody>
      </p:sp>
      <p:sp>
        <p:nvSpPr>
          <p:cNvPr id="522246" name="投影片編號版面配置區 23"/>
          <p:cNvSpPr>
            <a:spLocks noGrp="1"/>
          </p:cNvSpPr>
          <p:nvPr>
            <p:ph type="sldNum" sz="quarter" idx="12"/>
          </p:nvPr>
        </p:nvSpPr>
        <p:spPr>
          <a:noFill/>
        </p:spPr>
        <p:txBody>
          <a:bodyPr/>
          <a:lstStyle/>
          <a:p>
            <a:fld id="{F1DC0DFB-71B1-4F48-A806-FA6D9763CC1A}" type="slidenum">
              <a:rPr lang="en-US" altLang="zh-TW" smtClean="0">
                <a:ea typeface="新細明體" charset="-120"/>
              </a:rPr>
              <a:pPr/>
              <a:t>22</a:t>
            </a:fld>
            <a:endParaRPr lang="en-US" altLang="zh-TW" smtClean="0">
              <a:ea typeface="新細明體" charset="-120"/>
            </a:endParaRPr>
          </a:p>
        </p:txBody>
      </p:sp>
      <p:grpSp>
        <p:nvGrpSpPr>
          <p:cNvPr id="2" name="群組 26"/>
          <p:cNvGrpSpPr>
            <a:grpSpLocks/>
          </p:cNvGrpSpPr>
          <p:nvPr/>
        </p:nvGrpSpPr>
        <p:grpSpPr bwMode="auto">
          <a:xfrm>
            <a:off x="5715000" y="2357438"/>
            <a:ext cx="3429000" cy="3890962"/>
            <a:chOff x="5715000" y="2357438"/>
            <a:chExt cx="3429000" cy="3890962"/>
          </a:xfrm>
        </p:grpSpPr>
        <p:sp>
          <p:nvSpPr>
            <p:cNvPr id="54" name="弧形 53"/>
            <p:cNvSpPr/>
            <p:nvPr/>
          </p:nvSpPr>
          <p:spPr bwMode="auto">
            <a:xfrm rot="7429649" flipV="1">
              <a:off x="6300788" y="4262437"/>
              <a:ext cx="1797050" cy="2016125"/>
            </a:xfrm>
            <a:prstGeom prst="arc">
              <a:avLst>
                <a:gd name="adj1" fmla="val 14358605"/>
                <a:gd name="adj2" fmla="val 18410882"/>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grpSp>
          <p:nvGrpSpPr>
            <p:cNvPr id="3" name="群組 25"/>
            <p:cNvGrpSpPr>
              <a:grpSpLocks/>
            </p:cNvGrpSpPr>
            <p:nvPr/>
          </p:nvGrpSpPr>
          <p:grpSpPr bwMode="auto">
            <a:xfrm>
              <a:off x="5715000" y="2357438"/>
              <a:ext cx="3429000" cy="3890962"/>
              <a:chOff x="5715000" y="2357438"/>
              <a:chExt cx="3429000" cy="3890962"/>
            </a:xfrm>
          </p:grpSpPr>
          <p:sp>
            <p:nvSpPr>
              <p:cNvPr id="522250" name="文字方塊 43"/>
              <p:cNvSpPr txBox="1">
                <a:spLocks noChangeArrowheads="1"/>
              </p:cNvSpPr>
              <p:nvPr/>
            </p:nvSpPr>
            <p:spPr bwMode="auto">
              <a:xfrm flipH="1">
                <a:off x="7572375" y="3000375"/>
                <a:ext cx="1357313"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甲的資源</a:t>
                </a:r>
              </a:p>
            </p:txBody>
          </p:sp>
          <p:sp>
            <p:nvSpPr>
              <p:cNvPr id="47" name="弧形 46"/>
              <p:cNvSpPr/>
              <p:nvPr/>
            </p:nvSpPr>
            <p:spPr bwMode="auto">
              <a:xfrm rot="20938211">
                <a:off x="6451600" y="2581275"/>
                <a:ext cx="1695450" cy="1146175"/>
              </a:xfrm>
              <a:prstGeom prst="arc">
                <a:avLst>
                  <a:gd name="adj1" fmla="val 11816736"/>
                  <a:gd name="adj2" fmla="val 11929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2252" name="文字方塊 20"/>
              <p:cNvSpPr txBox="1">
                <a:spLocks noChangeArrowheads="1"/>
              </p:cNvSpPr>
              <p:nvPr/>
            </p:nvSpPr>
            <p:spPr bwMode="auto">
              <a:xfrm flipH="1">
                <a:off x="5715000" y="3071813"/>
                <a:ext cx="1108075"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甲的表現</a:t>
                </a:r>
              </a:p>
            </p:txBody>
          </p:sp>
          <p:sp>
            <p:nvSpPr>
              <p:cNvPr id="522253" name="文字方塊 22"/>
              <p:cNvSpPr txBox="1">
                <a:spLocks noChangeArrowheads="1"/>
              </p:cNvSpPr>
              <p:nvPr/>
            </p:nvSpPr>
            <p:spPr bwMode="auto">
              <a:xfrm>
                <a:off x="6734175" y="4000500"/>
                <a:ext cx="1338263" cy="646113"/>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給甲的資源</a:t>
                </a:r>
                <a:endParaRPr lang="en-US" altLang="zh-TW" b="1">
                  <a:solidFill>
                    <a:srgbClr val="003366"/>
                  </a:solidFill>
                  <a:latin typeface="Times New Roman" pitchFamily="18" charset="0"/>
                </a:endParaRPr>
              </a:p>
              <a:p>
                <a:pPr algn="ctr"/>
                <a:r>
                  <a:rPr lang="en-US" altLang="zh-TW" b="1">
                    <a:solidFill>
                      <a:srgbClr val="003366"/>
                    </a:solidFill>
                    <a:latin typeface="Times New Roman" pitchFamily="18" charset="0"/>
                  </a:rPr>
                  <a:t>(</a:t>
                </a:r>
                <a:r>
                  <a:rPr lang="zh-TW" altLang="en-US" b="1">
                    <a:solidFill>
                      <a:srgbClr val="003366"/>
                    </a:solidFill>
                    <a:latin typeface="Times New Roman" pitchFamily="18" charset="0"/>
                  </a:rPr>
                  <a:t>相對於乙</a:t>
                </a:r>
                <a:r>
                  <a:rPr lang="en-US" altLang="zh-TW" b="1">
                    <a:solidFill>
                      <a:srgbClr val="003366"/>
                    </a:solidFill>
                    <a:latin typeface="Times New Roman" pitchFamily="18" charset="0"/>
                  </a:rPr>
                  <a:t>)</a:t>
                </a:r>
                <a:endParaRPr lang="zh-TW" altLang="en-US" b="1">
                  <a:solidFill>
                    <a:srgbClr val="003366"/>
                  </a:solidFill>
                  <a:latin typeface="Times New Roman" pitchFamily="18" charset="0"/>
                </a:endParaRPr>
              </a:p>
            </p:txBody>
          </p:sp>
          <p:sp>
            <p:nvSpPr>
              <p:cNvPr id="50" name="弧形 49"/>
              <p:cNvSpPr/>
              <p:nvPr/>
            </p:nvSpPr>
            <p:spPr bwMode="auto">
              <a:xfrm rot="14170351">
                <a:off x="6496844" y="2413794"/>
                <a:ext cx="1563687" cy="2028825"/>
              </a:xfrm>
              <a:prstGeom prst="arc">
                <a:avLst>
                  <a:gd name="adj1" fmla="val 14936897"/>
                  <a:gd name="adj2" fmla="val 18084878"/>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 name="弧形 50"/>
              <p:cNvSpPr/>
              <p:nvPr/>
            </p:nvSpPr>
            <p:spPr bwMode="auto">
              <a:xfrm rot="7125948">
                <a:off x="6731794" y="2815431"/>
                <a:ext cx="1487488" cy="1571625"/>
              </a:xfrm>
              <a:prstGeom prst="arc">
                <a:avLst>
                  <a:gd name="adj1" fmla="val 13648227"/>
                  <a:gd name="adj2" fmla="val 16983352"/>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5" name="弧形 54"/>
              <p:cNvSpPr/>
              <p:nvPr/>
            </p:nvSpPr>
            <p:spPr bwMode="auto">
              <a:xfrm rot="14474052" flipV="1">
                <a:off x="6715125" y="4400550"/>
                <a:ext cx="1584325" cy="1762125"/>
              </a:xfrm>
              <a:prstGeom prst="arc">
                <a:avLst>
                  <a:gd name="adj1" fmla="val 14128197"/>
                  <a:gd name="adj2" fmla="val 17577263"/>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22257" name="文字方塊 43"/>
              <p:cNvSpPr txBox="1">
                <a:spLocks noChangeArrowheads="1"/>
              </p:cNvSpPr>
              <p:nvPr/>
            </p:nvSpPr>
            <p:spPr bwMode="auto">
              <a:xfrm flipH="1">
                <a:off x="7786688" y="5286375"/>
                <a:ext cx="1357312"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乙的資源</a:t>
                </a:r>
              </a:p>
            </p:txBody>
          </p:sp>
          <p:sp>
            <p:nvSpPr>
              <p:cNvPr id="522258" name="文字方塊 47"/>
              <p:cNvSpPr txBox="1">
                <a:spLocks noChangeArrowheads="1"/>
              </p:cNvSpPr>
              <p:nvPr/>
            </p:nvSpPr>
            <p:spPr bwMode="auto">
              <a:xfrm>
                <a:off x="8286750" y="34290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2259" name="文字方塊 47"/>
              <p:cNvSpPr txBox="1">
                <a:spLocks noChangeArrowheads="1"/>
              </p:cNvSpPr>
              <p:nvPr/>
            </p:nvSpPr>
            <p:spPr bwMode="auto">
              <a:xfrm>
                <a:off x="6500813" y="36433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2260" name="Picture 43"/>
              <p:cNvPicPr>
                <a:picLocks noChangeAspect="1" noChangeArrowheads="1"/>
              </p:cNvPicPr>
              <p:nvPr/>
            </p:nvPicPr>
            <p:blipFill>
              <a:blip r:embed="rId4" cstate="print"/>
              <a:srcRect/>
              <a:stretch>
                <a:fillRect/>
              </a:stretch>
            </p:blipFill>
            <p:spPr bwMode="auto">
              <a:xfrm rot="6556">
                <a:off x="7000875" y="3214688"/>
                <a:ext cx="630238" cy="514350"/>
              </a:xfrm>
              <a:prstGeom prst="rect">
                <a:avLst/>
              </a:prstGeom>
              <a:noFill/>
              <a:ln w="28575">
                <a:noFill/>
                <a:miter lim="800000"/>
                <a:headEnd/>
                <a:tailEnd/>
              </a:ln>
            </p:spPr>
          </p:pic>
          <p:pic>
            <p:nvPicPr>
              <p:cNvPr id="522261" name="Picture 43"/>
              <p:cNvPicPr>
                <a:picLocks noChangeAspect="1" noChangeArrowheads="1"/>
              </p:cNvPicPr>
              <p:nvPr/>
            </p:nvPicPr>
            <p:blipFill>
              <a:blip r:embed="rId4" cstate="print"/>
              <a:srcRect/>
              <a:stretch>
                <a:fillRect/>
              </a:stretch>
            </p:blipFill>
            <p:spPr bwMode="auto">
              <a:xfrm rot="6556">
                <a:off x="7143750" y="5072063"/>
                <a:ext cx="630238" cy="514350"/>
              </a:xfrm>
              <a:prstGeom prst="rect">
                <a:avLst/>
              </a:prstGeom>
              <a:noFill/>
              <a:ln w="28575">
                <a:noFill/>
                <a:miter lim="800000"/>
                <a:headEnd/>
                <a:tailEnd/>
              </a:ln>
            </p:spPr>
          </p:pic>
          <p:sp>
            <p:nvSpPr>
              <p:cNvPr id="522262" name="文字方塊 47"/>
              <p:cNvSpPr txBox="1">
                <a:spLocks noChangeArrowheads="1"/>
              </p:cNvSpPr>
              <p:nvPr/>
            </p:nvSpPr>
            <p:spPr bwMode="auto">
              <a:xfrm>
                <a:off x="6286500" y="235743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71" name="弧形 70"/>
              <p:cNvSpPr/>
              <p:nvPr/>
            </p:nvSpPr>
            <p:spPr bwMode="auto">
              <a:xfrm rot="661789" flipV="1">
                <a:off x="6199188" y="4970463"/>
                <a:ext cx="2095500" cy="1147762"/>
              </a:xfrm>
              <a:prstGeom prst="arc">
                <a:avLst>
                  <a:gd name="adj1" fmla="val 11816736"/>
                  <a:gd name="adj2" fmla="val 11929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2264" name="文字方塊 47"/>
              <p:cNvSpPr txBox="1">
                <a:spLocks noChangeArrowheads="1"/>
              </p:cNvSpPr>
              <p:nvPr/>
            </p:nvSpPr>
            <p:spPr bwMode="auto">
              <a:xfrm>
                <a:off x="8358188" y="47863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2265" name="文字方塊 47"/>
              <p:cNvSpPr txBox="1">
                <a:spLocks noChangeArrowheads="1"/>
              </p:cNvSpPr>
              <p:nvPr/>
            </p:nvSpPr>
            <p:spPr bwMode="auto">
              <a:xfrm>
                <a:off x="6429375" y="45720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2266" name="文字方塊 47"/>
              <p:cNvSpPr txBox="1">
                <a:spLocks noChangeArrowheads="1"/>
              </p:cNvSpPr>
              <p:nvPr/>
            </p:nvSpPr>
            <p:spPr bwMode="auto">
              <a:xfrm>
                <a:off x="6072188" y="578643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2267" name="文字方塊 20"/>
              <p:cNvSpPr txBox="1">
                <a:spLocks noChangeArrowheads="1"/>
              </p:cNvSpPr>
              <p:nvPr/>
            </p:nvSpPr>
            <p:spPr bwMode="auto">
              <a:xfrm flipH="1">
                <a:off x="5786438" y="5286375"/>
                <a:ext cx="110807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乙的表現</a:t>
                </a:r>
              </a:p>
            </p:txBody>
          </p:sp>
        </p:gr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富者愈富案例─高鐵的成長</a:t>
            </a:r>
          </a:p>
        </p:txBody>
      </p:sp>
      <p:sp>
        <p:nvSpPr>
          <p:cNvPr id="523267" name="Rectangle 3"/>
          <p:cNvSpPr>
            <a:spLocks noGrp="1" noChangeArrowheads="1"/>
          </p:cNvSpPr>
          <p:nvPr>
            <p:ph idx="1"/>
          </p:nvPr>
        </p:nvSpPr>
        <p:spPr>
          <a:xfrm>
            <a:off x="785813" y="2071688"/>
            <a:ext cx="7958137" cy="4286250"/>
          </a:xfrm>
        </p:spPr>
        <p:txBody>
          <a:bodyPr/>
          <a:lstStyle/>
          <a:p>
            <a:pPr eaLnBrk="1" hangingPunct="1"/>
            <a:r>
              <a:rPr lang="zh-TW" altLang="en-US" sz="2400" smtClean="0"/>
              <a:t>對島內高速運輸的旅次需要，市場是穩定的</a:t>
            </a:r>
            <a:endParaRPr lang="en-US" altLang="zh-TW" sz="2400" smtClean="0"/>
          </a:p>
          <a:p>
            <a:pPr lvl="1" eaLnBrk="1" hangingPunct="1"/>
            <a:r>
              <a:rPr lang="zh-TW" altLang="en-US" sz="2000" smtClean="0"/>
              <a:t>客戶對班次的密集程度有偏好，</a:t>
            </a:r>
            <a:endParaRPr lang="en-US" altLang="zh-TW" sz="2000" smtClean="0"/>
          </a:p>
          <a:p>
            <a:pPr lvl="1" eaLnBrk="1" hangingPunct="1">
              <a:buFont typeface="Wingdings" pitchFamily="2" charset="2"/>
              <a:buNone/>
            </a:pPr>
            <a:r>
              <a:rPr lang="en-US" altLang="zh-TW" sz="2000" smtClean="0"/>
              <a:t>	</a:t>
            </a:r>
            <a:r>
              <a:rPr lang="zh-TW" altLang="en-US" sz="2000" smtClean="0"/>
              <a:t>認同度會影響搭乘意願 </a:t>
            </a:r>
            <a:r>
              <a:rPr lang="en-US" altLang="zh-TW" sz="2000" smtClean="0"/>
              <a:t>(</a:t>
            </a:r>
            <a:r>
              <a:rPr lang="zh-TW" altLang="en-US" sz="2000" smtClean="0"/>
              <a:t>增強環路</a:t>
            </a:r>
            <a:r>
              <a:rPr lang="en-US" altLang="zh-TW" sz="2000" smtClean="0"/>
              <a:t>)</a:t>
            </a:r>
          </a:p>
          <a:p>
            <a:pPr lvl="1" eaLnBrk="1" hangingPunct="1"/>
            <a:r>
              <a:rPr lang="zh-TW" altLang="en-US" sz="2000" smtClean="0"/>
              <a:t>當高鐵的先天優勢助長了增強</a:t>
            </a:r>
            <a:endParaRPr lang="en-US" altLang="zh-TW" sz="2000" smtClean="0"/>
          </a:p>
          <a:p>
            <a:pPr lvl="1" eaLnBrk="1" hangingPunct="1">
              <a:buFont typeface="Wingdings" pitchFamily="2" charset="2"/>
              <a:buNone/>
            </a:pPr>
            <a:r>
              <a:rPr lang="en-US" altLang="zh-TW" sz="2000" smtClean="0"/>
              <a:t>	</a:t>
            </a:r>
            <a:r>
              <a:rPr lang="zh-TW" altLang="en-US" sz="2000" smtClean="0"/>
              <a:t>環路增量效果，本地航空業不</a:t>
            </a:r>
            <a:endParaRPr lang="en-US" altLang="zh-TW" sz="2000" smtClean="0"/>
          </a:p>
          <a:p>
            <a:pPr lvl="1" eaLnBrk="1" hangingPunct="1">
              <a:buFont typeface="Wingdings" pitchFamily="2" charset="2"/>
              <a:buNone/>
            </a:pPr>
            <a:r>
              <a:rPr lang="en-US" altLang="zh-TW" sz="2000" smtClean="0"/>
              <a:t>	</a:t>
            </a:r>
            <a:r>
              <a:rPr lang="zh-TW" altLang="en-US" sz="2000" smtClean="0"/>
              <a:t>可避免落入貧者愈貧的悲劇中</a:t>
            </a:r>
            <a:endParaRPr lang="en-US" altLang="zh-TW" sz="2000" smtClean="0"/>
          </a:p>
          <a:p>
            <a:pPr lvl="1" eaLnBrk="1" hangingPunct="1"/>
            <a:r>
              <a:rPr lang="zh-TW" altLang="en-US" sz="2000" smtClean="0"/>
              <a:t>最後本地航空業自然萎縮</a:t>
            </a:r>
            <a:endParaRPr lang="en-US" altLang="zh-TW" sz="2000" smtClean="0"/>
          </a:p>
          <a:p>
            <a:pPr eaLnBrk="1" hangingPunct="1"/>
            <a:r>
              <a:rPr lang="en-US" altLang="zh-TW" sz="2400" smtClean="0">
                <a:solidFill>
                  <a:srgbClr val="FF0000"/>
                </a:solidFill>
              </a:rPr>
              <a:t>[</a:t>
            </a:r>
            <a:r>
              <a:rPr lang="zh-TW" altLang="en-US" sz="2400" smtClean="0">
                <a:solidFill>
                  <a:srgbClr val="FF0000"/>
                </a:solidFill>
              </a:rPr>
              <a:t>管理方針</a:t>
            </a:r>
            <a:r>
              <a:rPr lang="en-US" altLang="zh-TW" sz="2400" smtClean="0">
                <a:solidFill>
                  <a:srgbClr val="FF0000"/>
                </a:solidFill>
              </a:rPr>
              <a:t>]</a:t>
            </a:r>
          </a:p>
          <a:p>
            <a:pPr lvl="1" eaLnBrk="1" hangingPunct="1"/>
            <a:r>
              <a:rPr lang="zh-TW" altLang="en-US" sz="2000" smtClean="0">
                <a:solidFill>
                  <a:srgbClr val="FF0000"/>
                </a:solidFill>
              </a:rPr>
              <a:t>如果先天兩個環路的效率不同，</a:t>
            </a:r>
            <a:endParaRPr lang="en-US" altLang="zh-TW" sz="2000" smtClean="0">
              <a:solidFill>
                <a:srgbClr val="FF0000"/>
              </a:solidFill>
            </a:endParaRPr>
          </a:p>
          <a:p>
            <a:pPr lvl="1" eaLnBrk="1" hangingPunct="1">
              <a:buFont typeface="Wingdings" pitchFamily="2" charset="2"/>
              <a:buNone/>
            </a:pPr>
            <a:r>
              <a:rPr lang="en-US" altLang="zh-TW" sz="2000" smtClean="0">
                <a:solidFill>
                  <a:srgbClr val="FF0000"/>
                </a:solidFill>
              </a:rPr>
              <a:t>	</a:t>
            </a:r>
            <a:r>
              <a:rPr lang="zh-TW" altLang="en-US" sz="2000" smtClean="0">
                <a:solidFill>
                  <a:srgbClr val="FF0000"/>
                </a:solidFill>
              </a:rPr>
              <a:t>富者愈富是一種</a:t>
            </a:r>
            <a:r>
              <a:rPr lang="en-US" altLang="zh-TW" sz="2000" smtClean="0">
                <a:solidFill>
                  <a:srgbClr val="FF0000"/>
                </a:solidFill>
              </a:rPr>
              <a:t>『</a:t>
            </a:r>
            <a:r>
              <a:rPr lang="zh-TW" altLang="en-US" sz="2000" smtClean="0">
                <a:solidFill>
                  <a:srgbClr val="FF0000"/>
                </a:solidFill>
              </a:rPr>
              <a:t>優勝劣敗</a:t>
            </a:r>
            <a:r>
              <a:rPr lang="en-US" altLang="zh-TW" sz="2000" smtClean="0">
                <a:solidFill>
                  <a:srgbClr val="FF0000"/>
                </a:solidFill>
              </a:rPr>
              <a:t>』</a:t>
            </a:r>
          </a:p>
          <a:p>
            <a:pPr lvl="1" eaLnBrk="1" hangingPunct="1"/>
            <a:r>
              <a:rPr lang="zh-TW" altLang="en-US" sz="2000" smtClean="0">
                <a:solidFill>
                  <a:srgbClr val="FF0000"/>
                </a:solidFill>
              </a:rPr>
              <a:t>穩定平衡或富者愈富都有可能是</a:t>
            </a:r>
            <a:endParaRPr lang="en-US" altLang="zh-TW" sz="2000" smtClean="0">
              <a:solidFill>
                <a:srgbClr val="FF0000"/>
              </a:solidFill>
            </a:endParaRPr>
          </a:p>
          <a:p>
            <a:pPr lvl="1" eaLnBrk="1" hangingPunct="1">
              <a:buFont typeface="Wingdings" pitchFamily="2" charset="2"/>
              <a:buNone/>
            </a:pPr>
            <a:r>
              <a:rPr lang="en-US" altLang="zh-TW" sz="2000" smtClean="0">
                <a:solidFill>
                  <a:srgbClr val="FF0000"/>
                </a:solidFill>
              </a:rPr>
              <a:t>	</a:t>
            </a:r>
            <a:r>
              <a:rPr lang="zh-TW" altLang="en-US" sz="2000" smtClean="0">
                <a:solidFill>
                  <a:srgbClr val="FF0000"/>
                </a:solidFill>
              </a:rPr>
              <a:t>期望的結果</a:t>
            </a:r>
            <a:endParaRPr lang="zh-TW" altLang="zh-TW" sz="2000" smtClean="0">
              <a:solidFill>
                <a:srgbClr val="FF0000"/>
              </a:solidFill>
            </a:endParaRPr>
          </a:p>
        </p:txBody>
      </p:sp>
      <p:sp>
        <p:nvSpPr>
          <p:cNvPr id="523269" name="投影片編號版面配置區 36"/>
          <p:cNvSpPr>
            <a:spLocks noGrp="1"/>
          </p:cNvSpPr>
          <p:nvPr>
            <p:ph type="sldNum" sz="quarter" idx="12"/>
          </p:nvPr>
        </p:nvSpPr>
        <p:spPr>
          <a:noFill/>
        </p:spPr>
        <p:txBody>
          <a:bodyPr/>
          <a:lstStyle/>
          <a:p>
            <a:fld id="{14DEA5B1-4E8C-4E07-AC70-D5CE398EAFEA}" type="slidenum">
              <a:rPr lang="en-US" altLang="zh-TW" smtClean="0">
                <a:ea typeface="新細明體" charset="-120"/>
              </a:rPr>
              <a:pPr/>
              <a:t>23</a:t>
            </a:fld>
            <a:endParaRPr lang="en-US" altLang="zh-TW" smtClean="0">
              <a:ea typeface="新細明體" charset="-120"/>
            </a:endParaRPr>
          </a:p>
        </p:txBody>
      </p:sp>
      <p:grpSp>
        <p:nvGrpSpPr>
          <p:cNvPr id="2" name="群組 38"/>
          <p:cNvGrpSpPr>
            <a:grpSpLocks/>
          </p:cNvGrpSpPr>
          <p:nvPr/>
        </p:nvGrpSpPr>
        <p:grpSpPr bwMode="auto">
          <a:xfrm>
            <a:off x="5357813" y="2646363"/>
            <a:ext cx="3357562" cy="3522662"/>
            <a:chOff x="5572124" y="2646363"/>
            <a:chExt cx="3357577" cy="3522662"/>
          </a:xfrm>
        </p:grpSpPr>
        <p:sp>
          <p:nvSpPr>
            <p:cNvPr id="40" name="弧形 39"/>
            <p:cNvSpPr/>
            <p:nvPr/>
          </p:nvSpPr>
          <p:spPr bwMode="auto">
            <a:xfrm rot="7429649" flipV="1">
              <a:off x="6300794" y="4262432"/>
              <a:ext cx="1797050" cy="2016134"/>
            </a:xfrm>
            <a:prstGeom prst="arc">
              <a:avLst>
                <a:gd name="adj1" fmla="val 15209163"/>
                <a:gd name="adj2" fmla="val 17329289"/>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grpSp>
          <p:nvGrpSpPr>
            <p:cNvPr id="3" name="群組 25"/>
            <p:cNvGrpSpPr>
              <a:grpSpLocks/>
            </p:cNvGrpSpPr>
            <p:nvPr/>
          </p:nvGrpSpPr>
          <p:grpSpPr bwMode="auto">
            <a:xfrm>
              <a:off x="5572124" y="2646363"/>
              <a:ext cx="3357577" cy="3336149"/>
              <a:chOff x="5572124" y="2646363"/>
              <a:chExt cx="3357577" cy="3336149"/>
            </a:xfrm>
          </p:grpSpPr>
          <p:sp>
            <p:nvSpPr>
              <p:cNvPr id="523282" name="文字方塊 43"/>
              <p:cNvSpPr txBox="1">
                <a:spLocks noChangeArrowheads="1"/>
              </p:cNvSpPr>
              <p:nvPr/>
            </p:nvSpPr>
            <p:spPr bwMode="auto">
              <a:xfrm flipH="1">
                <a:off x="7572388" y="3214694"/>
                <a:ext cx="1357313"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高鐵的營收</a:t>
                </a:r>
              </a:p>
            </p:txBody>
          </p:sp>
          <p:sp>
            <p:nvSpPr>
              <p:cNvPr id="43" name="弧形 42"/>
              <p:cNvSpPr/>
              <p:nvPr/>
            </p:nvSpPr>
            <p:spPr bwMode="auto">
              <a:xfrm rot="20938211">
                <a:off x="6594479" y="2774950"/>
                <a:ext cx="1695458" cy="1146175"/>
              </a:xfrm>
              <a:prstGeom prst="arc">
                <a:avLst>
                  <a:gd name="adj1" fmla="val 18461643"/>
                  <a:gd name="adj2" fmla="val 369335"/>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3284" name="文字方塊 20"/>
              <p:cNvSpPr txBox="1">
                <a:spLocks noChangeArrowheads="1"/>
              </p:cNvSpPr>
              <p:nvPr/>
            </p:nvSpPr>
            <p:spPr bwMode="auto">
              <a:xfrm flipH="1">
                <a:off x="5572124" y="3286132"/>
                <a:ext cx="1210589" cy="338554"/>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旅客的認同</a:t>
                </a:r>
              </a:p>
            </p:txBody>
          </p:sp>
          <p:sp>
            <p:nvSpPr>
              <p:cNvPr id="523285" name="文字方塊 22"/>
              <p:cNvSpPr txBox="1">
                <a:spLocks noChangeArrowheads="1"/>
              </p:cNvSpPr>
              <p:nvPr/>
            </p:nvSpPr>
            <p:spPr bwMode="auto">
              <a:xfrm>
                <a:off x="6500818" y="4071950"/>
                <a:ext cx="1758815" cy="584775"/>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高鐵載客數</a:t>
                </a:r>
                <a:endParaRPr lang="en-US" altLang="zh-TW" sz="1600" b="1">
                  <a:solidFill>
                    <a:srgbClr val="003366"/>
                  </a:solidFill>
                  <a:latin typeface="Times New Roman" pitchFamily="18" charset="0"/>
                </a:endParaRPr>
              </a:p>
              <a:p>
                <a:pPr algn="ctr"/>
                <a:r>
                  <a:rPr lang="en-US" altLang="zh-TW" sz="1600" b="1">
                    <a:solidFill>
                      <a:srgbClr val="003366"/>
                    </a:solidFill>
                    <a:latin typeface="Times New Roman" pitchFamily="18" charset="0"/>
                  </a:rPr>
                  <a:t>(</a:t>
                </a:r>
                <a:r>
                  <a:rPr lang="zh-TW" altLang="en-US" sz="1600" b="1">
                    <a:solidFill>
                      <a:srgbClr val="003366"/>
                    </a:solidFill>
                    <a:latin typeface="Times New Roman" pitchFamily="18" charset="0"/>
                  </a:rPr>
                  <a:t>相對於本地航空</a:t>
                </a:r>
                <a:r>
                  <a:rPr lang="en-US" altLang="zh-TW" sz="1600" b="1">
                    <a:solidFill>
                      <a:srgbClr val="003366"/>
                    </a:solidFill>
                    <a:latin typeface="Times New Roman" pitchFamily="18" charset="0"/>
                  </a:rPr>
                  <a:t>)</a:t>
                </a:r>
                <a:endParaRPr lang="zh-TW" altLang="en-US" sz="1600" b="1">
                  <a:solidFill>
                    <a:srgbClr val="003366"/>
                  </a:solidFill>
                  <a:latin typeface="Times New Roman" pitchFamily="18" charset="0"/>
                </a:endParaRPr>
              </a:p>
            </p:txBody>
          </p:sp>
          <p:sp>
            <p:nvSpPr>
              <p:cNvPr id="46" name="弧形 45"/>
              <p:cNvSpPr/>
              <p:nvPr/>
            </p:nvSpPr>
            <p:spPr bwMode="auto">
              <a:xfrm rot="14170351">
                <a:off x="6496851" y="2413789"/>
                <a:ext cx="1563687" cy="2028834"/>
              </a:xfrm>
              <a:prstGeom prst="arc">
                <a:avLst>
                  <a:gd name="adj1" fmla="val 14936897"/>
                  <a:gd name="adj2" fmla="val 1710063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7" name="弧形 46"/>
              <p:cNvSpPr/>
              <p:nvPr/>
            </p:nvSpPr>
            <p:spPr bwMode="auto">
              <a:xfrm rot="7125948">
                <a:off x="6731802" y="2815427"/>
                <a:ext cx="1487488" cy="1571632"/>
              </a:xfrm>
              <a:prstGeom prst="arc">
                <a:avLst>
                  <a:gd name="adj1" fmla="val 14374507"/>
                  <a:gd name="adj2" fmla="val 16983352"/>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8" name="弧形 47"/>
              <p:cNvSpPr/>
              <p:nvPr/>
            </p:nvSpPr>
            <p:spPr bwMode="auto">
              <a:xfrm rot="14474052" flipV="1">
                <a:off x="6769108" y="4310059"/>
                <a:ext cx="1584325" cy="1762133"/>
              </a:xfrm>
              <a:prstGeom prst="arc">
                <a:avLst>
                  <a:gd name="adj1" fmla="val 15153578"/>
                  <a:gd name="adj2" fmla="val 1712437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23289" name="文字方塊 47"/>
              <p:cNvSpPr txBox="1">
                <a:spLocks noChangeArrowheads="1"/>
              </p:cNvSpPr>
              <p:nvPr/>
            </p:nvSpPr>
            <p:spPr bwMode="auto">
              <a:xfrm>
                <a:off x="8215330" y="350044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3290" name="文字方塊 47"/>
              <p:cNvSpPr txBox="1">
                <a:spLocks noChangeArrowheads="1"/>
              </p:cNvSpPr>
              <p:nvPr/>
            </p:nvSpPr>
            <p:spPr bwMode="auto">
              <a:xfrm>
                <a:off x="6500813" y="36433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3291" name="Picture 43"/>
              <p:cNvPicPr>
                <a:picLocks noChangeAspect="1" noChangeArrowheads="1"/>
              </p:cNvPicPr>
              <p:nvPr/>
            </p:nvPicPr>
            <p:blipFill>
              <a:blip r:embed="rId3" cstate="print"/>
              <a:srcRect/>
              <a:stretch>
                <a:fillRect/>
              </a:stretch>
            </p:blipFill>
            <p:spPr bwMode="auto">
              <a:xfrm rot="6556">
                <a:off x="7000875" y="3214688"/>
                <a:ext cx="630238" cy="514350"/>
              </a:xfrm>
              <a:prstGeom prst="rect">
                <a:avLst/>
              </a:prstGeom>
              <a:noFill/>
              <a:ln w="28575">
                <a:noFill/>
                <a:miter lim="800000"/>
                <a:headEnd/>
                <a:tailEnd/>
              </a:ln>
            </p:spPr>
          </p:pic>
          <p:pic>
            <p:nvPicPr>
              <p:cNvPr id="523292" name="Picture 43"/>
              <p:cNvPicPr>
                <a:picLocks noChangeAspect="1" noChangeArrowheads="1"/>
              </p:cNvPicPr>
              <p:nvPr/>
            </p:nvPicPr>
            <p:blipFill>
              <a:blip r:embed="rId3" cstate="print"/>
              <a:srcRect/>
              <a:stretch>
                <a:fillRect/>
              </a:stretch>
            </p:blipFill>
            <p:spPr bwMode="auto">
              <a:xfrm rot="6556">
                <a:off x="7143750" y="5072063"/>
                <a:ext cx="630238" cy="514350"/>
              </a:xfrm>
              <a:prstGeom prst="rect">
                <a:avLst/>
              </a:prstGeom>
              <a:noFill/>
              <a:ln w="28575">
                <a:noFill/>
                <a:miter lim="800000"/>
                <a:headEnd/>
                <a:tailEnd/>
              </a:ln>
            </p:spPr>
          </p:pic>
          <p:sp>
            <p:nvSpPr>
              <p:cNvPr id="523293" name="文字方塊 47"/>
              <p:cNvSpPr txBox="1">
                <a:spLocks noChangeArrowheads="1"/>
              </p:cNvSpPr>
              <p:nvPr/>
            </p:nvSpPr>
            <p:spPr bwMode="auto">
              <a:xfrm>
                <a:off x="6286504" y="300038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5" name="弧形 54"/>
              <p:cNvSpPr/>
              <p:nvPr/>
            </p:nvSpPr>
            <p:spPr bwMode="auto">
              <a:xfrm rot="661789" flipV="1">
                <a:off x="6376990" y="4833938"/>
                <a:ext cx="2095509" cy="1147762"/>
              </a:xfrm>
              <a:prstGeom prst="arc">
                <a:avLst>
                  <a:gd name="adj1" fmla="val 19412408"/>
                  <a:gd name="adj2" fmla="val 11929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3295" name="文字方塊 47"/>
              <p:cNvSpPr txBox="1">
                <a:spLocks noChangeArrowheads="1"/>
              </p:cNvSpPr>
              <p:nvPr/>
            </p:nvSpPr>
            <p:spPr bwMode="auto">
              <a:xfrm>
                <a:off x="8358206" y="4572016"/>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3296" name="文字方塊 47"/>
              <p:cNvSpPr txBox="1">
                <a:spLocks noChangeArrowheads="1"/>
              </p:cNvSpPr>
              <p:nvPr/>
            </p:nvSpPr>
            <p:spPr bwMode="auto">
              <a:xfrm>
                <a:off x="6357942" y="450057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3297" name="文字方塊 47"/>
              <p:cNvSpPr txBox="1">
                <a:spLocks noChangeArrowheads="1"/>
              </p:cNvSpPr>
              <p:nvPr/>
            </p:nvSpPr>
            <p:spPr bwMode="auto">
              <a:xfrm>
                <a:off x="5786438" y="5286396"/>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grpSp>
      <p:sp>
        <p:nvSpPr>
          <p:cNvPr id="523272" name="文字方塊 43"/>
          <p:cNvSpPr txBox="1">
            <a:spLocks noChangeArrowheads="1"/>
          </p:cNvSpPr>
          <p:nvPr/>
        </p:nvSpPr>
        <p:spPr bwMode="auto">
          <a:xfrm flipH="1">
            <a:off x="6357938" y="2571750"/>
            <a:ext cx="1357312" cy="338138"/>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班次密度</a:t>
            </a:r>
          </a:p>
        </p:txBody>
      </p:sp>
      <p:sp>
        <p:nvSpPr>
          <p:cNvPr id="61" name="弧形 60"/>
          <p:cNvSpPr/>
          <p:nvPr/>
        </p:nvSpPr>
        <p:spPr bwMode="auto">
          <a:xfrm rot="20938211">
            <a:off x="6022975" y="2651125"/>
            <a:ext cx="1695450" cy="1146175"/>
          </a:xfrm>
          <a:prstGeom prst="arc">
            <a:avLst>
              <a:gd name="adj1" fmla="val 11183983"/>
              <a:gd name="adj2" fmla="val 1464940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3274" name="文字方塊 43"/>
          <p:cNvSpPr txBox="1">
            <a:spLocks noChangeArrowheads="1"/>
          </p:cNvSpPr>
          <p:nvPr/>
        </p:nvSpPr>
        <p:spPr bwMode="auto">
          <a:xfrm flipH="1">
            <a:off x="7572375" y="5000625"/>
            <a:ext cx="1357313" cy="584200"/>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本地航空業的營收</a:t>
            </a:r>
          </a:p>
        </p:txBody>
      </p:sp>
      <p:sp>
        <p:nvSpPr>
          <p:cNvPr id="523275" name="文字方塊 43"/>
          <p:cNvSpPr txBox="1">
            <a:spLocks noChangeArrowheads="1"/>
          </p:cNvSpPr>
          <p:nvPr/>
        </p:nvSpPr>
        <p:spPr bwMode="auto">
          <a:xfrm flipH="1">
            <a:off x="6572250" y="5857875"/>
            <a:ext cx="1357313" cy="338138"/>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班次密度</a:t>
            </a:r>
          </a:p>
        </p:txBody>
      </p:sp>
      <p:sp>
        <p:nvSpPr>
          <p:cNvPr id="523276" name="文字方塊 20"/>
          <p:cNvSpPr txBox="1">
            <a:spLocks noChangeArrowheads="1"/>
          </p:cNvSpPr>
          <p:nvPr/>
        </p:nvSpPr>
        <p:spPr bwMode="auto">
          <a:xfrm flipH="1">
            <a:off x="5357813" y="5000625"/>
            <a:ext cx="1211262" cy="338138"/>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旅客的認同</a:t>
            </a:r>
          </a:p>
        </p:txBody>
      </p:sp>
      <p:sp>
        <p:nvSpPr>
          <p:cNvPr id="65" name="弧形 64"/>
          <p:cNvSpPr/>
          <p:nvPr/>
        </p:nvSpPr>
        <p:spPr bwMode="auto">
          <a:xfrm rot="661789" flipV="1">
            <a:off x="6019800" y="4905375"/>
            <a:ext cx="2095500" cy="1147763"/>
          </a:xfrm>
          <a:prstGeom prst="arc">
            <a:avLst>
              <a:gd name="adj1" fmla="val 11097526"/>
              <a:gd name="adj2" fmla="val 14489342"/>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3278" name="文字方塊 47"/>
          <p:cNvSpPr txBox="1">
            <a:spLocks noChangeArrowheads="1"/>
          </p:cNvSpPr>
          <p:nvPr/>
        </p:nvSpPr>
        <p:spPr bwMode="auto">
          <a:xfrm>
            <a:off x="7643813" y="600075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3279" name="文字方塊 47"/>
          <p:cNvSpPr txBox="1">
            <a:spLocks noChangeArrowheads="1"/>
          </p:cNvSpPr>
          <p:nvPr/>
        </p:nvSpPr>
        <p:spPr bwMode="auto">
          <a:xfrm>
            <a:off x="7358063" y="235743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p:txBody>
          <a:bodyPr/>
          <a:lstStyle/>
          <a:p>
            <a:pPr eaLnBrk="1" hangingPunct="1"/>
            <a:r>
              <a:rPr lang="zh-TW" altLang="en-US" smtClean="0"/>
              <a:t>飲鴆止渴</a:t>
            </a:r>
          </a:p>
        </p:txBody>
      </p:sp>
      <p:sp>
        <p:nvSpPr>
          <p:cNvPr id="524291" name="Rectangle 3"/>
          <p:cNvSpPr>
            <a:spLocks noGrp="1" noChangeArrowheads="1"/>
          </p:cNvSpPr>
          <p:nvPr>
            <p:ph idx="1"/>
          </p:nvPr>
        </p:nvSpPr>
        <p:spPr>
          <a:xfrm>
            <a:off x="809625" y="2214563"/>
            <a:ext cx="4262438" cy="3929062"/>
          </a:xfrm>
        </p:spPr>
        <p:txBody>
          <a:bodyPr/>
          <a:lstStyle/>
          <a:p>
            <a:pPr eaLnBrk="1" hangingPunct="1">
              <a:lnSpc>
                <a:spcPct val="90000"/>
              </a:lnSpc>
            </a:pPr>
            <a:r>
              <a:rPr lang="en-US" altLang="zh-TW" sz="2400" smtClean="0"/>
              <a:t>[</a:t>
            </a:r>
            <a:r>
              <a:rPr lang="zh-TW" altLang="en-US" sz="2400" smtClean="0"/>
              <a:t>狀況描述</a:t>
            </a:r>
            <a:r>
              <a:rPr lang="en-US" altLang="zh-TW" sz="2400" smtClean="0"/>
              <a:t>]</a:t>
            </a:r>
          </a:p>
          <a:p>
            <a:pPr lvl="1" eaLnBrk="1" hangingPunct="1">
              <a:lnSpc>
                <a:spcPct val="90000"/>
              </a:lnSpc>
            </a:pPr>
            <a:r>
              <a:rPr lang="zh-TW" altLang="zh-TW" sz="2000" smtClean="0"/>
              <a:t>短期內有效</a:t>
            </a:r>
            <a:r>
              <a:rPr lang="zh-TW" altLang="en-US" sz="2000" smtClean="0"/>
              <a:t>，不易察覺管理盲點</a:t>
            </a:r>
            <a:endParaRPr lang="en-US" altLang="zh-TW" sz="2000" smtClean="0"/>
          </a:p>
          <a:p>
            <a:pPr lvl="1" eaLnBrk="1" hangingPunct="1">
              <a:lnSpc>
                <a:spcPct val="90000"/>
              </a:lnSpc>
            </a:pPr>
            <a:r>
              <a:rPr lang="zh-TW" altLang="zh-TW" sz="2000" smtClean="0"/>
              <a:t>長期而言會產生愈來愈嚴重的後遺症</a:t>
            </a:r>
            <a:r>
              <a:rPr lang="zh-TW" altLang="en-US" sz="2000" smtClean="0"/>
              <a:t>，使問題惡化</a:t>
            </a:r>
          </a:p>
          <a:p>
            <a:pPr eaLnBrk="1" hangingPunct="1">
              <a:lnSpc>
                <a:spcPct val="90000"/>
              </a:lnSpc>
            </a:pPr>
            <a:r>
              <a:rPr lang="en-US" altLang="zh-TW" sz="2400" smtClean="0">
                <a:solidFill>
                  <a:srgbClr val="CC3300"/>
                </a:solidFill>
              </a:rPr>
              <a:t>[</a:t>
            </a:r>
            <a:r>
              <a:rPr lang="zh-TW" altLang="en-US" sz="2400" smtClean="0">
                <a:solidFill>
                  <a:srgbClr val="CC3300"/>
                </a:solidFill>
              </a:rPr>
              <a:t>管理方案</a:t>
            </a:r>
            <a:r>
              <a:rPr lang="en-US" altLang="zh-TW" sz="2400" smtClean="0">
                <a:solidFill>
                  <a:srgbClr val="CC3300"/>
                </a:solidFill>
              </a:rPr>
              <a:t>]</a:t>
            </a:r>
          </a:p>
          <a:p>
            <a:pPr lvl="1" eaLnBrk="1" hangingPunct="1">
              <a:lnSpc>
                <a:spcPct val="90000"/>
              </a:lnSpc>
            </a:pPr>
            <a:r>
              <a:rPr lang="zh-TW" altLang="en-US" sz="2000" smtClean="0">
                <a:solidFill>
                  <a:srgbClr val="CC3300"/>
                </a:solidFill>
              </a:rPr>
              <a:t>接受短期的不佳現況</a:t>
            </a:r>
            <a:endParaRPr lang="en-US" altLang="zh-TW" sz="2000" smtClean="0">
              <a:solidFill>
                <a:srgbClr val="CC3300"/>
              </a:solidFill>
            </a:endParaRPr>
          </a:p>
          <a:p>
            <a:pPr lvl="1" eaLnBrk="1" hangingPunct="1">
              <a:lnSpc>
                <a:spcPct val="90000"/>
              </a:lnSpc>
            </a:pPr>
            <a:r>
              <a:rPr lang="zh-TW" altLang="en-US" sz="2000" smtClean="0">
                <a:solidFill>
                  <a:srgbClr val="CC3300"/>
                </a:solidFill>
              </a:rPr>
              <a:t>聚焦於長期解決方案 </a:t>
            </a:r>
            <a:r>
              <a:rPr lang="en-US" altLang="zh-TW" sz="2000" smtClean="0">
                <a:solidFill>
                  <a:srgbClr val="CC3300"/>
                </a:solidFill>
              </a:rPr>
              <a:t>(</a:t>
            </a:r>
            <a:r>
              <a:rPr lang="zh-TW" altLang="en-US" sz="2000" smtClean="0">
                <a:solidFill>
                  <a:srgbClr val="CC3300"/>
                </a:solidFill>
              </a:rPr>
              <a:t>降低後遺症</a:t>
            </a:r>
            <a:r>
              <a:rPr lang="en-US" altLang="zh-TW" sz="2000" smtClean="0">
                <a:solidFill>
                  <a:srgbClr val="CC3300"/>
                </a:solidFill>
              </a:rPr>
              <a:t>)</a:t>
            </a:r>
          </a:p>
          <a:p>
            <a:pPr eaLnBrk="1" hangingPunct="1">
              <a:lnSpc>
                <a:spcPct val="90000"/>
              </a:lnSpc>
            </a:pPr>
            <a:endParaRPr lang="zh-TW" altLang="en-US" sz="2400" smtClean="0">
              <a:solidFill>
                <a:srgbClr val="CC3300"/>
              </a:solidFill>
            </a:endParaRPr>
          </a:p>
        </p:txBody>
      </p:sp>
      <p:sp>
        <p:nvSpPr>
          <p:cNvPr id="524294" name="投影片編號版面配置區 23"/>
          <p:cNvSpPr>
            <a:spLocks noGrp="1"/>
          </p:cNvSpPr>
          <p:nvPr>
            <p:ph type="sldNum" sz="quarter" idx="12"/>
          </p:nvPr>
        </p:nvSpPr>
        <p:spPr>
          <a:noFill/>
        </p:spPr>
        <p:txBody>
          <a:bodyPr/>
          <a:lstStyle/>
          <a:p>
            <a:fld id="{EB4475BB-2745-4E1C-9605-F377A76A824C}" type="slidenum">
              <a:rPr lang="en-US" altLang="zh-TW" smtClean="0">
                <a:ea typeface="新細明體" charset="-120"/>
              </a:rPr>
              <a:pPr/>
              <a:t>24</a:t>
            </a:fld>
            <a:endParaRPr lang="en-US" altLang="zh-TW" smtClean="0">
              <a:ea typeface="新細明體" charset="-120"/>
            </a:endParaRPr>
          </a:p>
        </p:txBody>
      </p:sp>
      <p:grpSp>
        <p:nvGrpSpPr>
          <p:cNvPr id="2" name="群組 38"/>
          <p:cNvGrpSpPr>
            <a:grpSpLocks/>
          </p:cNvGrpSpPr>
          <p:nvPr/>
        </p:nvGrpSpPr>
        <p:grpSpPr bwMode="auto">
          <a:xfrm>
            <a:off x="5786438" y="2500313"/>
            <a:ext cx="2432050" cy="3319462"/>
            <a:chOff x="5715000" y="3000375"/>
            <a:chExt cx="2432050" cy="3319463"/>
          </a:xfrm>
        </p:grpSpPr>
        <p:pic>
          <p:nvPicPr>
            <p:cNvPr id="524296" name="Picture 44"/>
            <p:cNvPicPr>
              <a:picLocks noChangeAspect="1" noChangeArrowheads="1"/>
            </p:cNvPicPr>
            <p:nvPr/>
          </p:nvPicPr>
          <p:blipFill>
            <a:blip r:embed="rId3" cstate="print"/>
            <a:srcRect/>
            <a:stretch>
              <a:fillRect/>
            </a:stretch>
          </p:blipFill>
          <p:spPr bwMode="auto">
            <a:xfrm>
              <a:off x="6643688" y="3571875"/>
              <a:ext cx="554037" cy="642938"/>
            </a:xfrm>
            <a:prstGeom prst="rect">
              <a:avLst/>
            </a:prstGeom>
            <a:noFill/>
            <a:ln w="28575">
              <a:noFill/>
              <a:miter lim="800000"/>
              <a:headEnd/>
              <a:tailEnd/>
            </a:ln>
          </p:spPr>
        </p:pic>
        <p:sp>
          <p:nvSpPr>
            <p:cNvPr id="524297" name="文字方塊 34"/>
            <p:cNvSpPr txBox="1">
              <a:spLocks noChangeArrowheads="1"/>
            </p:cNvSpPr>
            <p:nvPr/>
          </p:nvSpPr>
          <p:spPr bwMode="auto">
            <a:xfrm>
              <a:off x="5715000" y="3714750"/>
              <a:ext cx="646113"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問題</a:t>
              </a:r>
            </a:p>
          </p:txBody>
        </p:sp>
        <p:sp>
          <p:nvSpPr>
            <p:cNvPr id="42" name="弧形 41"/>
            <p:cNvSpPr/>
            <p:nvPr/>
          </p:nvSpPr>
          <p:spPr bwMode="auto">
            <a:xfrm rot="16200000" flipH="1">
              <a:off x="6233319" y="3196431"/>
              <a:ext cx="1357312" cy="1822450"/>
            </a:xfrm>
            <a:prstGeom prst="arc">
              <a:avLst>
                <a:gd name="adj1" fmla="val 16200000"/>
                <a:gd name="adj2" fmla="val 528457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4299" name="文字方塊 34"/>
            <p:cNvSpPr txBox="1">
              <a:spLocks noChangeArrowheads="1"/>
            </p:cNvSpPr>
            <p:nvPr/>
          </p:nvSpPr>
          <p:spPr bwMode="auto">
            <a:xfrm>
              <a:off x="7500938" y="3714750"/>
              <a:ext cx="646112"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對策</a:t>
              </a:r>
            </a:p>
          </p:txBody>
        </p:sp>
        <p:sp>
          <p:nvSpPr>
            <p:cNvPr id="44" name="弧形 43"/>
            <p:cNvSpPr/>
            <p:nvPr/>
          </p:nvSpPr>
          <p:spPr bwMode="auto">
            <a:xfrm rot="5400000" flipH="1" flipV="1">
              <a:off x="6233318" y="2839244"/>
              <a:ext cx="1357313" cy="1822450"/>
            </a:xfrm>
            <a:prstGeom prst="arc">
              <a:avLst>
                <a:gd name="adj1" fmla="val 16200000"/>
                <a:gd name="adj2" fmla="val 528457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4301" name="文字方塊 46"/>
            <p:cNvSpPr txBox="1">
              <a:spLocks noChangeArrowheads="1"/>
            </p:cNvSpPr>
            <p:nvPr/>
          </p:nvSpPr>
          <p:spPr bwMode="auto">
            <a:xfrm>
              <a:off x="6072188" y="40005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4302" name="文字方塊 47"/>
            <p:cNvSpPr txBox="1">
              <a:spLocks noChangeArrowheads="1"/>
            </p:cNvSpPr>
            <p:nvPr/>
          </p:nvSpPr>
          <p:spPr bwMode="auto">
            <a:xfrm>
              <a:off x="7143750" y="585787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47" name="弧形 46"/>
            <p:cNvSpPr/>
            <p:nvPr/>
          </p:nvSpPr>
          <p:spPr bwMode="auto">
            <a:xfrm>
              <a:off x="6500812" y="4357687"/>
              <a:ext cx="1357313" cy="1500188"/>
            </a:xfrm>
            <a:prstGeom prst="arc">
              <a:avLst>
                <a:gd name="adj1" fmla="val 2122246"/>
                <a:gd name="adj2" fmla="val 5543128"/>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3" name="群組 64"/>
            <p:cNvGrpSpPr>
              <a:grpSpLocks/>
            </p:cNvGrpSpPr>
            <p:nvPr/>
          </p:nvGrpSpPr>
          <p:grpSpPr bwMode="auto">
            <a:xfrm rot="3424809">
              <a:off x="7423944" y="5247482"/>
              <a:ext cx="935037" cy="323850"/>
              <a:chOff x="5608305" y="5178178"/>
              <a:chExt cx="935345" cy="323735"/>
            </a:xfrm>
          </p:grpSpPr>
          <p:sp>
            <p:nvSpPr>
              <p:cNvPr id="524311" name="文字方塊 42"/>
              <p:cNvSpPr txBox="1">
                <a:spLocks noChangeArrowheads="1"/>
              </p:cNvSpPr>
              <p:nvPr/>
            </p:nvSpPr>
            <p:spPr bwMode="auto">
              <a:xfrm rot="-1670418">
                <a:off x="5722741" y="5178178"/>
                <a:ext cx="689649" cy="323735"/>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4312" name="直線接點 43"/>
              <p:cNvCxnSpPr>
                <a:cxnSpLocks noChangeShapeType="1"/>
              </p:cNvCxnSpPr>
              <p:nvPr/>
            </p:nvCxnSpPr>
            <p:spPr bwMode="auto">
              <a:xfrm rot="-1670418">
                <a:off x="5608305" y="5178932"/>
                <a:ext cx="767020" cy="1103"/>
              </a:xfrm>
              <a:prstGeom prst="line">
                <a:avLst/>
              </a:prstGeom>
              <a:noFill/>
              <a:ln w="38100" algn="ctr">
                <a:solidFill>
                  <a:schemeClr val="tx1"/>
                </a:solidFill>
                <a:round/>
                <a:headEnd/>
                <a:tailEnd/>
              </a:ln>
            </p:spPr>
          </p:cxnSp>
          <p:cxnSp>
            <p:nvCxnSpPr>
              <p:cNvPr id="524313" name="直線接點 44"/>
              <p:cNvCxnSpPr>
                <a:cxnSpLocks noChangeShapeType="1"/>
              </p:cNvCxnSpPr>
              <p:nvPr/>
            </p:nvCxnSpPr>
            <p:spPr bwMode="auto">
              <a:xfrm rot="-1670418">
                <a:off x="5776630" y="5482023"/>
                <a:ext cx="767020" cy="1103"/>
              </a:xfrm>
              <a:prstGeom prst="line">
                <a:avLst/>
              </a:prstGeom>
              <a:noFill/>
              <a:ln w="38100" algn="ctr">
                <a:solidFill>
                  <a:schemeClr val="tx1"/>
                </a:solidFill>
                <a:round/>
                <a:headEnd/>
                <a:tailEnd/>
              </a:ln>
            </p:spPr>
          </p:cxnSp>
        </p:grpSp>
        <p:sp>
          <p:nvSpPr>
            <p:cNvPr id="49" name="弧形 48"/>
            <p:cNvSpPr/>
            <p:nvPr/>
          </p:nvSpPr>
          <p:spPr bwMode="auto">
            <a:xfrm>
              <a:off x="6357937" y="3429000"/>
              <a:ext cx="1714500" cy="2214563"/>
            </a:xfrm>
            <a:prstGeom prst="arc">
              <a:avLst>
                <a:gd name="adj1" fmla="val 19945251"/>
                <a:gd name="adj2" fmla="val 2739275"/>
              </a:avLst>
            </a:prstGeom>
            <a:noFill/>
            <a:ln w="38100" cap="flat" cmpd="sng" algn="ctr">
              <a:solidFill>
                <a:srgbClr val="FF0000"/>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4306" name="文字方塊 34"/>
            <p:cNvSpPr txBox="1">
              <a:spLocks noChangeArrowheads="1"/>
            </p:cNvSpPr>
            <p:nvPr/>
          </p:nvSpPr>
          <p:spPr bwMode="auto">
            <a:xfrm>
              <a:off x="6286500" y="5643563"/>
              <a:ext cx="877888"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後遺症</a:t>
              </a:r>
            </a:p>
          </p:txBody>
        </p:sp>
        <p:sp>
          <p:nvSpPr>
            <p:cNvPr id="51" name="弧形 50"/>
            <p:cNvSpPr/>
            <p:nvPr/>
          </p:nvSpPr>
          <p:spPr bwMode="auto">
            <a:xfrm>
              <a:off x="5715000" y="3643312"/>
              <a:ext cx="1500187" cy="2214564"/>
            </a:xfrm>
            <a:prstGeom prst="arc">
              <a:avLst>
                <a:gd name="adj1" fmla="val 6160879"/>
                <a:gd name="adj2" fmla="val 13562602"/>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4308" name="Picture 43"/>
            <p:cNvPicPr>
              <a:picLocks noChangeAspect="1" noChangeArrowheads="1"/>
            </p:cNvPicPr>
            <p:nvPr/>
          </p:nvPicPr>
          <p:blipFill>
            <a:blip r:embed="rId4" cstate="print"/>
            <a:srcRect/>
            <a:stretch>
              <a:fillRect/>
            </a:stretch>
          </p:blipFill>
          <p:spPr bwMode="auto">
            <a:xfrm rot="6556">
              <a:off x="6643688" y="5000625"/>
              <a:ext cx="523875" cy="428625"/>
            </a:xfrm>
            <a:prstGeom prst="rect">
              <a:avLst/>
            </a:prstGeom>
            <a:noFill/>
            <a:ln w="28575">
              <a:noFill/>
              <a:miter lim="800000"/>
              <a:headEnd/>
              <a:tailEnd/>
            </a:ln>
          </p:spPr>
        </p:pic>
        <p:sp>
          <p:nvSpPr>
            <p:cNvPr id="524309" name="文字方塊 46"/>
            <p:cNvSpPr txBox="1">
              <a:spLocks noChangeArrowheads="1"/>
            </p:cNvSpPr>
            <p:nvPr/>
          </p:nvSpPr>
          <p:spPr bwMode="auto">
            <a:xfrm>
              <a:off x="7643813" y="300037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5" name="弧形 54"/>
            <p:cNvSpPr/>
            <p:nvPr/>
          </p:nvSpPr>
          <p:spPr bwMode="auto">
            <a:xfrm rot="5400000" flipH="1" flipV="1">
              <a:off x="6250781" y="2678906"/>
              <a:ext cx="1357312" cy="2000250"/>
            </a:xfrm>
            <a:prstGeom prst="arc">
              <a:avLst>
                <a:gd name="adj1" fmla="val 16200000"/>
                <a:gd name="adj2" fmla="val 5284579"/>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飲鴆止渴案例</a:t>
            </a:r>
          </a:p>
        </p:txBody>
      </p:sp>
      <p:sp>
        <p:nvSpPr>
          <p:cNvPr id="525315" name="Rectangle 3"/>
          <p:cNvSpPr>
            <a:spLocks noGrp="1" noChangeArrowheads="1"/>
          </p:cNvSpPr>
          <p:nvPr>
            <p:ph idx="1"/>
          </p:nvPr>
        </p:nvSpPr>
        <p:spPr>
          <a:xfrm>
            <a:off x="809625" y="2214563"/>
            <a:ext cx="7958138" cy="4214812"/>
          </a:xfrm>
        </p:spPr>
        <p:txBody>
          <a:bodyPr/>
          <a:lstStyle/>
          <a:p>
            <a:pPr eaLnBrk="1" hangingPunct="1">
              <a:lnSpc>
                <a:spcPct val="90000"/>
              </a:lnSpc>
            </a:pPr>
            <a:r>
              <a:rPr lang="zh-TW" altLang="en-US" sz="2000" smtClean="0"/>
              <a:t>以國內知名</a:t>
            </a:r>
            <a:r>
              <a:rPr lang="en-US" altLang="zh-TW" sz="2000" smtClean="0"/>
              <a:t>F </a:t>
            </a:r>
            <a:r>
              <a:rPr lang="zh-TW" altLang="en-US" sz="2000" smtClean="0"/>
              <a:t>智慧卡公司為例</a:t>
            </a:r>
            <a:endParaRPr lang="en-US" altLang="zh-TW" sz="2000" smtClean="0"/>
          </a:p>
          <a:p>
            <a:pPr lvl="1" algn="just" eaLnBrk="1" hangingPunct="1">
              <a:lnSpc>
                <a:spcPct val="90000"/>
              </a:lnSpc>
            </a:pPr>
            <a:r>
              <a:rPr lang="en-US" altLang="zh-TW" sz="1800" smtClean="0"/>
              <a:t>2003 </a:t>
            </a:r>
            <a:r>
              <a:rPr lang="zh-TW" altLang="en-US" sz="1800" smtClean="0"/>
              <a:t>年巧遇銀行消費金融風暴，銀行發卡量遽降</a:t>
            </a:r>
            <a:endParaRPr lang="en-US" altLang="zh-TW" sz="1800" smtClean="0"/>
          </a:p>
          <a:p>
            <a:pPr lvl="1" algn="just" eaLnBrk="1" hangingPunct="1">
              <a:lnSpc>
                <a:spcPct val="90000"/>
              </a:lnSpc>
            </a:pPr>
            <a:r>
              <a:rPr lang="zh-TW" altLang="en-US" sz="1800" smtClean="0"/>
              <a:t>公司面臨虧損，需要進行成本精簡</a:t>
            </a:r>
            <a:endParaRPr lang="en-US" altLang="zh-TW" sz="1800" smtClean="0"/>
          </a:p>
          <a:p>
            <a:pPr lvl="1" algn="just" eaLnBrk="1" hangingPunct="1">
              <a:lnSpc>
                <a:spcPct val="90000"/>
              </a:lnSpc>
            </a:pPr>
            <a:r>
              <a:rPr lang="zh-TW" altLang="en-US" sz="1800" smtClean="0"/>
              <a:t>總經理決定中層以上主管減薪</a:t>
            </a:r>
            <a:r>
              <a:rPr lang="en-US" altLang="zh-TW" sz="1800" smtClean="0"/>
              <a:t>10%</a:t>
            </a:r>
            <a:r>
              <a:rPr lang="zh-TW" altLang="en-US" sz="1800" smtClean="0"/>
              <a:t>因應</a:t>
            </a:r>
          </a:p>
          <a:p>
            <a:pPr eaLnBrk="1" hangingPunct="1">
              <a:lnSpc>
                <a:spcPct val="90000"/>
              </a:lnSpc>
            </a:pPr>
            <a:r>
              <a:rPr lang="zh-TW" altLang="en-US" sz="2000" smtClean="0"/>
              <a:t>問題</a:t>
            </a:r>
            <a:endParaRPr lang="en-US" altLang="zh-TW" sz="2000" smtClean="0"/>
          </a:p>
          <a:p>
            <a:pPr lvl="1" eaLnBrk="1" hangingPunct="1">
              <a:lnSpc>
                <a:spcPct val="90000"/>
              </a:lnSpc>
            </a:pPr>
            <a:r>
              <a:rPr lang="zh-TW" altLang="en-US" sz="1800" smtClean="0"/>
              <a:t>銷售卡片淨利率約 </a:t>
            </a:r>
            <a:r>
              <a:rPr lang="en-US" altLang="zh-TW" sz="1800" smtClean="0"/>
              <a:t>4~6%</a:t>
            </a:r>
          </a:p>
          <a:p>
            <a:pPr lvl="1" eaLnBrk="1" hangingPunct="1">
              <a:lnSpc>
                <a:spcPct val="90000"/>
              </a:lnSpc>
            </a:pPr>
            <a:r>
              <a:rPr lang="zh-TW" altLang="en-US" sz="1800" smtClean="0"/>
              <a:t>降低 </a:t>
            </a:r>
            <a:r>
              <a:rPr lang="en-US" altLang="zh-TW" sz="1800" smtClean="0"/>
              <a:t>10%</a:t>
            </a:r>
            <a:r>
              <a:rPr lang="zh-TW" altLang="en-US" sz="1800" smtClean="0"/>
              <a:t>可降低營業額成本約 </a:t>
            </a:r>
            <a:r>
              <a:rPr lang="en-US" altLang="zh-TW" sz="1800" smtClean="0"/>
              <a:t>1.5% ~ 2% (</a:t>
            </a:r>
            <a:r>
              <a:rPr lang="zh-TW" altLang="en-US" sz="1800" smtClean="0"/>
              <a:t>人事成本佔營業額 </a:t>
            </a:r>
            <a:r>
              <a:rPr lang="en-US" altLang="zh-TW" sz="1800" smtClean="0"/>
              <a:t>20%)</a:t>
            </a:r>
          </a:p>
          <a:p>
            <a:pPr lvl="1" eaLnBrk="1" hangingPunct="1">
              <a:lnSpc>
                <a:spcPct val="90000"/>
              </a:lnSpc>
            </a:pPr>
            <a:r>
              <a:rPr lang="zh-TW" altLang="en-US" sz="1800" smtClean="0"/>
              <a:t>減薪可最快速降低成本，損益兩平</a:t>
            </a:r>
            <a:endParaRPr lang="en-US" altLang="zh-TW" sz="1800" smtClean="0"/>
          </a:p>
          <a:p>
            <a:pPr lvl="1" eaLnBrk="1" hangingPunct="1">
              <a:lnSpc>
                <a:spcPct val="90000"/>
              </a:lnSpc>
            </a:pPr>
            <a:r>
              <a:rPr lang="en-US" altLang="zh-TW" sz="1800" smtClean="0"/>
              <a:t>2004</a:t>
            </a:r>
            <a:r>
              <a:rPr lang="zh-TW" altLang="en-US" sz="1800" smtClean="0"/>
              <a:t>年中後，公司中層主管爆發離職潮，造成管理問題，客訴增加，使問題惡化</a:t>
            </a:r>
            <a:endParaRPr lang="en-US" altLang="zh-TW" sz="1800" smtClean="0"/>
          </a:p>
          <a:p>
            <a:pPr eaLnBrk="1" hangingPunct="1">
              <a:lnSpc>
                <a:spcPct val="90000"/>
              </a:lnSpc>
            </a:pPr>
            <a:r>
              <a:rPr lang="en-US" altLang="zh-TW" sz="2000" smtClean="0">
                <a:solidFill>
                  <a:srgbClr val="CC3300"/>
                </a:solidFill>
              </a:rPr>
              <a:t>[</a:t>
            </a:r>
            <a:r>
              <a:rPr lang="zh-TW" altLang="en-US" sz="2000" smtClean="0">
                <a:solidFill>
                  <a:srgbClr val="CC3300"/>
                </a:solidFill>
              </a:rPr>
              <a:t>管理方針</a:t>
            </a:r>
            <a:r>
              <a:rPr lang="en-US" altLang="zh-TW" sz="2000" smtClean="0">
                <a:solidFill>
                  <a:srgbClr val="CC3300"/>
                </a:solidFill>
              </a:rPr>
              <a:t>]</a:t>
            </a:r>
          </a:p>
          <a:p>
            <a:pPr lvl="1" eaLnBrk="1" hangingPunct="1">
              <a:lnSpc>
                <a:spcPct val="90000"/>
              </a:lnSpc>
            </a:pPr>
            <a:r>
              <a:rPr lang="zh-TW" altLang="en-US" sz="1800" smtClean="0">
                <a:solidFill>
                  <a:srgbClr val="CC3300"/>
                </a:solidFill>
              </a:rPr>
              <a:t>每年製造不良率與客訴損失，約佔營業額 </a:t>
            </a:r>
            <a:r>
              <a:rPr lang="en-US" altLang="zh-TW" sz="1800" smtClean="0">
                <a:solidFill>
                  <a:srgbClr val="CC3300"/>
                </a:solidFill>
              </a:rPr>
              <a:t>2~3%</a:t>
            </a:r>
          </a:p>
          <a:p>
            <a:pPr lvl="1" eaLnBrk="1" hangingPunct="1">
              <a:lnSpc>
                <a:spcPct val="90000"/>
              </a:lnSpc>
            </a:pPr>
            <a:r>
              <a:rPr lang="zh-TW" altLang="en-US" sz="1800" smtClean="0">
                <a:solidFill>
                  <a:srgbClr val="CC3300"/>
                </a:solidFill>
              </a:rPr>
              <a:t>改善流程與組織再造，可以取代全面減薪</a:t>
            </a:r>
            <a:endParaRPr lang="en-US" altLang="zh-TW" sz="1800" smtClean="0">
              <a:solidFill>
                <a:srgbClr val="CC3300"/>
              </a:solidFill>
            </a:endParaRPr>
          </a:p>
          <a:p>
            <a:pPr lvl="1" eaLnBrk="1" hangingPunct="1">
              <a:lnSpc>
                <a:spcPct val="90000"/>
              </a:lnSpc>
            </a:pPr>
            <a:r>
              <a:rPr lang="zh-TW" altLang="en-US" sz="1800" smtClean="0">
                <a:solidFill>
                  <a:srgbClr val="CC3300"/>
                </a:solidFill>
              </a:rPr>
              <a:t>不景氣時，更應注重組織中層主管的流動性風險</a:t>
            </a:r>
          </a:p>
        </p:txBody>
      </p:sp>
      <p:sp>
        <p:nvSpPr>
          <p:cNvPr id="525317" name="投影片編號版面配置區 4"/>
          <p:cNvSpPr>
            <a:spLocks noGrp="1"/>
          </p:cNvSpPr>
          <p:nvPr>
            <p:ph type="sldNum" sz="quarter" idx="12"/>
          </p:nvPr>
        </p:nvSpPr>
        <p:spPr>
          <a:noFill/>
        </p:spPr>
        <p:txBody>
          <a:bodyPr/>
          <a:lstStyle/>
          <a:p>
            <a:fld id="{C2DE45F2-E8DF-4B6C-BFF8-07FC38EBBC38}" type="slidenum">
              <a:rPr lang="en-US" altLang="zh-TW" smtClean="0">
                <a:ea typeface="新細明體" charset="-120"/>
              </a:rPr>
              <a:pPr/>
              <a:t>25</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飲鴆止渴案例─基模</a:t>
            </a:r>
          </a:p>
        </p:txBody>
      </p:sp>
      <p:sp>
        <p:nvSpPr>
          <p:cNvPr id="526339" name="Rectangle 3"/>
          <p:cNvSpPr>
            <a:spLocks noGrp="1" noChangeArrowheads="1"/>
          </p:cNvSpPr>
          <p:nvPr>
            <p:ph idx="1"/>
          </p:nvPr>
        </p:nvSpPr>
        <p:spPr>
          <a:xfrm>
            <a:off x="809625" y="2214563"/>
            <a:ext cx="3476625" cy="4214812"/>
          </a:xfrm>
        </p:spPr>
        <p:txBody>
          <a:bodyPr/>
          <a:lstStyle/>
          <a:p>
            <a:pPr eaLnBrk="1" hangingPunct="1">
              <a:lnSpc>
                <a:spcPct val="90000"/>
              </a:lnSpc>
            </a:pPr>
            <a:r>
              <a:rPr lang="zh-TW" altLang="en-US" sz="2000" smtClean="0"/>
              <a:t>典型的飲鴆止渴基模</a:t>
            </a:r>
            <a:endParaRPr lang="en-US" altLang="zh-TW" sz="2000" smtClean="0"/>
          </a:p>
          <a:p>
            <a:pPr eaLnBrk="1" hangingPunct="1">
              <a:lnSpc>
                <a:spcPct val="90000"/>
              </a:lnSpc>
            </a:pPr>
            <a:r>
              <a:rPr lang="zh-TW" altLang="en-US" sz="2000" smtClean="0"/>
              <a:t>主管薪資過度全面性反應成本的後遺症</a:t>
            </a:r>
            <a:endParaRPr lang="en-US" altLang="zh-TW" sz="2000" smtClean="0"/>
          </a:p>
          <a:p>
            <a:pPr lvl="1" algn="just" eaLnBrk="1" hangingPunct="1">
              <a:lnSpc>
                <a:spcPct val="90000"/>
              </a:lnSpc>
            </a:pPr>
            <a:r>
              <a:rPr lang="zh-TW" altLang="en-US" sz="1800" smtClean="0"/>
              <a:t>向心力變差</a:t>
            </a:r>
            <a:endParaRPr lang="en-US" altLang="zh-TW" sz="1800" smtClean="0"/>
          </a:p>
          <a:p>
            <a:pPr lvl="1" algn="just" eaLnBrk="1" hangingPunct="1">
              <a:lnSpc>
                <a:spcPct val="90000"/>
              </a:lnSpc>
            </a:pPr>
            <a:r>
              <a:rPr lang="zh-TW" altLang="en-US" sz="1800" smtClean="0"/>
              <a:t>人力資源反淘汰</a:t>
            </a:r>
            <a:endParaRPr lang="en-US" altLang="zh-TW" sz="1800" smtClean="0"/>
          </a:p>
          <a:p>
            <a:pPr lvl="1" algn="just" eaLnBrk="1" hangingPunct="1">
              <a:lnSpc>
                <a:spcPct val="90000"/>
              </a:lnSpc>
            </a:pPr>
            <a:r>
              <a:rPr lang="zh-TW" altLang="en-US" sz="1800" smtClean="0"/>
              <a:t>造成良率與產品客訴問題</a:t>
            </a:r>
            <a:endParaRPr lang="en-US" altLang="zh-TW" sz="1800" smtClean="0"/>
          </a:p>
          <a:p>
            <a:pPr lvl="1" algn="just" eaLnBrk="1" hangingPunct="1">
              <a:lnSpc>
                <a:spcPct val="90000"/>
              </a:lnSpc>
            </a:pPr>
            <a:r>
              <a:rPr lang="zh-TW" altLang="en-US" sz="1800" smtClean="0"/>
              <a:t>形成增強環路 </a:t>
            </a:r>
            <a:r>
              <a:rPr lang="en-US" altLang="zh-TW" sz="1800" smtClean="0"/>
              <a:t>(</a:t>
            </a:r>
            <a:r>
              <a:rPr lang="zh-TW" altLang="en-US" sz="1800" smtClean="0"/>
              <a:t>狀況惡化</a:t>
            </a:r>
            <a:r>
              <a:rPr lang="en-US" altLang="zh-TW" sz="1800" smtClean="0"/>
              <a:t>)</a:t>
            </a:r>
          </a:p>
          <a:p>
            <a:pPr algn="just" eaLnBrk="1" hangingPunct="1">
              <a:lnSpc>
                <a:spcPct val="90000"/>
              </a:lnSpc>
            </a:pPr>
            <a:r>
              <a:rPr lang="zh-TW" altLang="en-US" sz="2000" smtClean="0">
                <a:solidFill>
                  <a:srgbClr val="FF0000"/>
                </a:solidFill>
              </a:rPr>
              <a:t>槓桿解</a:t>
            </a:r>
            <a:endParaRPr lang="en-US" altLang="zh-TW" sz="2000" smtClean="0">
              <a:solidFill>
                <a:srgbClr val="FF0000"/>
              </a:solidFill>
            </a:endParaRPr>
          </a:p>
          <a:p>
            <a:pPr lvl="1" algn="just" eaLnBrk="1" hangingPunct="1">
              <a:lnSpc>
                <a:spcPct val="90000"/>
              </a:lnSpc>
            </a:pPr>
            <a:r>
              <a:rPr lang="en-US" altLang="zh-TW" sz="1800" smtClean="0">
                <a:solidFill>
                  <a:srgbClr val="FF0000"/>
                </a:solidFill>
              </a:rPr>
              <a:t>(</a:t>
            </a:r>
            <a:r>
              <a:rPr lang="zh-TW" altLang="en-US" sz="1800" smtClean="0">
                <a:solidFill>
                  <a:srgbClr val="FF0000"/>
                </a:solidFill>
              </a:rPr>
              <a:t>雖然反應產生延滯</a:t>
            </a:r>
            <a:r>
              <a:rPr lang="en-US" altLang="zh-TW" sz="1800" smtClean="0">
                <a:solidFill>
                  <a:srgbClr val="FF0000"/>
                </a:solidFill>
              </a:rPr>
              <a:t>) </a:t>
            </a:r>
            <a:r>
              <a:rPr lang="zh-TW" altLang="en-US" sz="1800" smtClean="0">
                <a:solidFill>
                  <a:srgbClr val="FF0000"/>
                </a:solidFill>
              </a:rPr>
              <a:t>致力於另一個調節環路，流程改善可以降低變動成本</a:t>
            </a:r>
            <a:endParaRPr lang="en-US" altLang="zh-TW" sz="1800" smtClean="0">
              <a:solidFill>
                <a:srgbClr val="FF0000"/>
              </a:solidFill>
            </a:endParaRPr>
          </a:p>
          <a:p>
            <a:pPr lvl="1" algn="just" eaLnBrk="1" hangingPunct="1">
              <a:lnSpc>
                <a:spcPct val="90000"/>
              </a:lnSpc>
            </a:pPr>
            <a:r>
              <a:rPr lang="zh-TW" altLang="en-US" sz="1800" smtClean="0">
                <a:solidFill>
                  <a:srgbClr val="FF0000"/>
                </a:solidFill>
              </a:rPr>
              <a:t>作法包括裁撤績效不章人員、冗員、引進新流程 </a:t>
            </a:r>
            <a:r>
              <a:rPr lang="en-US" altLang="zh-TW" sz="1800" smtClean="0">
                <a:solidFill>
                  <a:srgbClr val="FF0000"/>
                </a:solidFill>
              </a:rPr>
              <a:t>(</a:t>
            </a:r>
            <a:r>
              <a:rPr lang="zh-TW" altLang="en-US" sz="1800" smtClean="0">
                <a:solidFill>
                  <a:srgbClr val="FF0000"/>
                </a:solidFill>
              </a:rPr>
              <a:t>甚至於招募新血</a:t>
            </a:r>
            <a:r>
              <a:rPr lang="en-US" altLang="zh-TW" sz="1800" smtClean="0">
                <a:solidFill>
                  <a:srgbClr val="FF0000"/>
                </a:solidFill>
              </a:rPr>
              <a:t>)</a:t>
            </a:r>
            <a:endParaRPr lang="zh-TW" altLang="en-US" sz="1800" smtClean="0">
              <a:solidFill>
                <a:srgbClr val="FF0000"/>
              </a:solidFill>
            </a:endParaRPr>
          </a:p>
        </p:txBody>
      </p:sp>
      <p:sp>
        <p:nvSpPr>
          <p:cNvPr id="526342" name="投影片編號版面配置區 44"/>
          <p:cNvSpPr>
            <a:spLocks noGrp="1"/>
          </p:cNvSpPr>
          <p:nvPr>
            <p:ph type="sldNum" sz="quarter" idx="12"/>
          </p:nvPr>
        </p:nvSpPr>
        <p:spPr>
          <a:noFill/>
        </p:spPr>
        <p:txBody>
          <a:bodyPr/>
          <a:lstStyle/>
          <a:p>
            <a:fld id="{6FE49475-60C1-4F10-BE77-1C7BF5CA36EF}" type="slidenum">
              <a:rPr lang="en-US" altLang="zh-TW" smtClean="0">
                <a:ea typeface="新細明體" charset="-120"/>
              </a:rPr>
              <a:pPr/>
              <a:t>26</a:t>
            </a:fld>
            <a:endParaRPr lang="en-US" altLang="zh-TW" smtClean="0">
              <a:ea typeface="新細明體" charset="-120"/>
            </a:endParaRPr>
          </a:p>
        </p:txBody>
      </p:sp>
      <p:grpSp>
        <p:nvGrpSpPr>
          <p:cNvPr id="2" name="群組 61"/>
          <p:cNvGrpSpPr>
            <a:grpSpLocks/>
          </p:cNvGrpSpPr>
          <p:nvPr/>
        </p:nvGrpSpPr>
        <p:grpSpPr bwMode="auto">
          <a:xfrm>
            <a:off x="4106863" y="2357438"/>
            <a:ext cx="5037137" cy="3857625"/>
            <a:chOff x="3571868" y="2714611"/>
            <a:chExt cx="5037087" cy="3857645"/>
          </a:xfrm>
        </p:grpSpPr>
        <p:pic>
          <p:nvPicPr>
            <p:cNvPr id="526344" name="Picture 44"/>
            <p:cNvPicPr>
              <a:picLocks noChangeAspect="1" noChangeArrowheads="1"/>
            </p:cNvPicPr>
            <p:nvPr/>
          </p:nvPicPr>
          <p:blipFill>
            <a:blip r:embed="rId3" cstate="print"/>
            <a:srcRect/>
            <a:stretch>
              <a:fillRect/>
            </a:stretch>
          </p:blipFill>
          <p:spPr bwMode="auto">
            <a:xfrm>
              <a:off x="5429256" y="3286124"/>
              <a:ext cx="554037" cy="642938"/>
            </a:xfrm>
            <a:prstGeom prst="rect">
              <a:avLst/>
            </a:prstGeom>
            <a:solidFill>
              <a:schemeClr val="bg2">
                <a:alpha val="72156"/>
              </a:schemeClr>
            </a:solidFill>
            <a:ln w="28575">
              <a:noFill/>
              <a:miter lim="800000"/>
              <a:headEnd/>
              <a:tailEnd/>
            </a:ln>
          </p:spPr>
        </p:pic>
        <p:sp>
          <p:nvSpPr>
            <p:cNvPr id="56" name="弧形 55"/>
            <p:cNvSpPr/>
            <p:nvPr/>
          </p:nvSpPr>
          <p:spPr bwMode="auto">
            <a:xfrm rot="16200000" flipH="1">
              <a:off x="4975192" y="2500312"/>
              <a:ext cx="1562108" cy="1990705"/>
            </a:xfrm>
            <a:prstGeom prst="arc">
              <a:avLst>
                <a:gd name="adj1" fmla="val 14854729"/>
                <a:gd name="adj2" fmla="val 14848616"/>
              </a:avLst>
            </a:prstGeom>
            <a:solidFill>
              <a:srgbClr val="92D050">
                <a:alpha val="55000"/>
              </a:srgbClr>
            </a:solidFill>
            <a:ln w="38100" cap="flat" cmpd="sng" algn="ctr">
              <a:no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6346" name="Picture 44"/>
            <p:cNvPicPr>
              <a:picLocks noChangeAspect="1" noChangeArrowheads="1"/>
            </p:cNvPicPr>
            <p:nvPr/>
          </p:nvPicPr>
          <p:blipFill>
            <a:blip r:embed="rId3" cstate="print"/>
            <a:srcRect/>
            <a:stretch>
              <a:fillRect/>
            </a:stretch>
          </p:blipFill>
          <p:spPr bwMode="auto">
            <a:xfrm>
              <a:off x="6643702" y="4071942"/>
              <a:ext cx="554037" cy="642938"/>
            </a:xfrm>
            <a:prstGeom prst="rect">
              <a:avLst/>
            </a:prstGeom>
            <a:noFill/>
            <a:ln w="28575">
              <a:noFill/>
              <a:miter lim="800000"/>
              <a:headEnd/>
              <a:tailEnd/>
            </a:ln>
          </p:spPr>
        </p:pic>
        <p:sp>
          <p:nvSpPr>
            <p:cNvPr id="24" name="弧形 23"/>
            <p:cNvSpPr/>
            <p:nvPr/>
          </p:nvSpPr>
          <p:spPr bwMode="auto">
            <a:xfrm rot="15398221" flipH="1">
              <a:off x="6185651" y="3688559"/>
              <a:ext cx="1357319" cy="1600184"/>
            </a:xfrm>
            <a:prstGeom prst="arc">
              <a:avLst>
                <a:gd name="adj1" fmla="val 16547265"/>
                <a:gd name="adj2" fmla="val 426607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25" name="弧形 24"/>
            <p:cNvSpPr/>
            <p:nvPr/>
          </p:nvSpPr>
          <p:spPr bwMode="auto">
            <a:xfrm rot="5400000" flipH="1" flipV="1">
              <a:off x="6161837" y="3267872"/>
              <a:ext cx="1357320" cy="1822432"/>
            </a:xfrm>
            <a:prstGeom prst="arc">
              <a:avLst>
                <a:gd name="adj1" fmla="val 16212744"/>
                <a:gd name="adj2" fmla="val 2028673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49" name="文字方塊 46"/>
            <p:cNvSpPr txBox="1">
              <a:spLocks noChangeArrowheads="1"/>
            </p:cNvSpPr>
            <p:nvPr/>
          </p:nvSpPr>
          <p:spPr bwMode="auto">
            <a:xfrm>
              <a:off x="6215074" y="357187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50" name="文字方塊 47"/>
            <p:cNvSpPr txBox="1">
              <a:spLocks noChangeArrowheads="1"/>
            </p:cNvSpPr>
            <p:nvPr/>
          </p:nvSpPr>
          <p:spPr bwMode="auto">
            <a:xfrm>
              <a:off x="6715140" y="5857892"/>
              <a:ext cx="492443"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28" name="弧形 27"/>
            <p:cNvSpPr/>
            <p:nvPr/>
          </p:nvSpPr>
          <p:spPr bwMode="auto">
            <a:xfrm>
              <a:off x="6357902" y="4786309"/>
              <a:ext cx="1357300" cy="1500196"/>
            </a:xfrm>
            <a:prstGeom prst="arc">
              <a:avLst>
                <a:gd name="adj1" fmla="val 2122246"/>
                <a:gd name="adj2" fmla="val 5543128"/>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3" name="群組 64"/>
            <p:cNvGrpSpPr>
              <a:grpSpLocks/>
            </p:cNvGrpSpPr>
            <p:nvPr/>
          </p:nvGrpSpPr>
          <p:grpSpPr bwMode="auto">
            <a:xfrm rot="3424809">
              <a:off x="7280568" y="5676351"/>
              <a:ext cx="935037" cy="323850"/>
              <a:chOff x="5608305" y="5178178"/>
              <a:chExt cx="935345" cy="323735"/>
            </a:xfrm>
          </p:grpSpPr>
          <p:sp>
            <p:nvSpPr>
              <p:cNvPr id="526379" name="文字方塊 42"/>
              <p:cNvSpPr txBox="1">
                <a:spLocks noChangeArrowheads="1"/>
              </p:cNvSpPr>
              <p:nvPr/>
            </p:nvSpPr>
            <p:spPr bwMode="auto">
              <a:xfrm rot="-1670418">
                <a:off x="5722741" y="5178178"/>
                <a:ext cx="689649" cy="323735"/>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6380" name="直線接點 43"/>
              <p:cNvCxnSpPr>
                <a:cxnSpLocks noChangeShapeType="1"/>
              </p:cNvCxnSpPr>
              <p:nvPr/>
            </p:nvCxnSpPr>
            <p:spPr bwMode="auto">
              <a:xfrm rot="-1670418">
                <a:off x="5608305" y="5178932"/>
                <a:ext cx="767020" cy="1103"/>
              </a:xfrm>
              <a:prstGeom prst="line">
                <a:avLst/>
              </a:prstGeom>
              <a:noFill/>
              <a:ln w="38100" algn="ctr">
                <a:solidFill>
                  <a:schemeClr val="tx1"/>
                </a:solidFill>
                <a:round/>
                <a:headEnd/>
                <a:tailEnd/>
              </a:ln>
            </p:spPr>
          </p:cxnSp>
          <p:cxnSp>
            <p:nvCxnSpPr>
              <p:cNvPr id="526381" name="直線接點 44"/>
              <p:cNvCxnSpPr>
                <a:cxnSpLocks noChangeShapeType="1"/>
              </p:cNvCxnSpPr>
              <p:nvPr/>
            </p:nvCxnSpPr>
            <p:spPr bwMode="auto">
              <a:xfrm rot="-1670418">
                <a:off x="5776630" y="5482023"/>
                <a:ext cx="767020" cy="1103"/>
              </a:xfrm>
              <a:prstGeom prst="line">
                <a:avLst/>
              </a:prstGeom>
              <a:noFill/>
              <a:ln w="38100" algn="ctr">
                <a:solidFill>
                  <a:schemeClr val="tx1"/>
                </a:solidFill>
                <a:round/>
                <a:headEnd/>
                <a:tailEnd/>
              </a:ln>
            </p:spPr>
          </p:cxnSp>
        </p:grpSp>
        <p:sp>
          <p:nvSpPr>
            <p:cNvPr id="30" name="弧形 29"/>
            <p:cNvSpPr/>
            <p:nvPr/>
          </p:nvSpPr>
          <p:spPr bwMode="auto">
            <a:xfrm>
              <a:off x="6286466" y="3857617"/>
              <a:ext cx="1714483" cy="2214573"/>
            </a:xfrm>
            <a:prstGeom prst="arc">
              <a:avLst>
                <a:gd name="adj1" fmla="val 19945251"/>
                <a:gd name="adj2" fmla="val 2739275"/>
              </a:avLst>
            </a:prstGeom>
            <a:noFill/>
            <a:ln w="38100" cap="flat" cmpd="sng" algn="ctr">
              <a:solidFill>
                <a:srgbClr val="FF0000"/>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54" name="文字方塊 34"/>
            <p:cNvSpPr txBox="1">
              <a:spLocks noChangeArrowheads="1"/>
            </p:cNvSpPr>
            <p:nvPr/>
          </p:nvSpPr>
          <p:spPr bwMode="auto">
            <a:xfrm>
              <a:off x="6000760" y="6143644"/>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工作投入</a:t>
              </a:r>
            </a:p>
          </p:txBody>
        </p:sp>
        <p:sp>
          <p:nvSpPr>
            <p:cNvPr id="32" name="弧形 31"/>
            <p:cNvSpPr/>
            <p:nvPr/>
          </p:nvSpPr>
          <p:spPr bwMode="auto">
            <a:xfrm>
              <a:off x="5357787" y="4071930"/>
              <a:ext cx="1500173" cy="2214574"/>
            </a:xfrm>
            <a:prstGeom prst="arc">
              <a:avLst>
                <a:gd name="adj1" fmla="val 5687778"/>
                <a:gd name="adj2" fmla="val 7877583"/>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6356" name="Picture 43"/>
            <p:cNvPicPr>
              <a:picLocks noChangeAspect="1" noChangeArrowheads="1"/>
            </p:cNvPicPr>
            <p:nvPr/>
          </p:nvPicPr>
          <p:blipFill>
            <a:blip r:embed="rId4" cstate="print"/>
            <a:srcRect/>
            <a:stretch>
              <a:fillRect/>
            </a:stretch>
          </p:blipFill>
          <p:spPr bwMode="auto">
            <a:xfrm rot="6556">
              <a:off x="6358358" y="5429764"/>
              <a:ext cx="523875" cy="428625"/>
            </a:xfrm>
            <a:prstGeom prst="rect">
              <a:avLst/>
            </a:prstGeom>
            <a:noFill/>
            <a:ln w="28575">
              <a:noFill/>
              <a:miter lim="800000"/>
              <a:headEnd/>
              <a:tailEnd/>
            </a:ln>
          </p:spPr>
        </p:pic>
        <p:sp>
          <p:nvSpPr>
            <p:cNvPr id="526357" name="文字方塊 47"/>
            <p:cNvSpPr txBox="1">
              <a:spLocks noChangeArrowheads="1"/>
            </p:cNvSpPr>
            <p:nvPr/>
          </p:nvSpPr>
          <p:spPr bwMode="auto">
            <a:xfrm>
              <a:off x="5572132" y="4500570"/>
              <a:ext cx="492444"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26358" name="文字方塊 34"/>
            <p:cNvSpPr txBox="1">
              <a:spLocks noChangeArrowheads="1"/>
            </p:cNvSpPr>
            <p:nvPr/>
          </p:nvSpPr>
          <p:spPr bwMode="auto">
            <a:xfrm>
              <a:off x="5500694" y="4286256"/>
              <a:ext cx="1107996"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變動成本</a:t>
              </a:r>
            </a:p>
          </p:txBody>
        </p:sp>
        <p:sp>
          <p:nvSpPr>
            <p:cNvPr id="36" name="弧形 35"/>
            <p:cNvSpPr/>
            <p:nvPr/>
          </p:nvSpPr>
          <p:spPr bwMode="auto">
            <a:xfrm rot="5400000" flipH="1" flipV="1">
              <a:off x="6090402" y="3196433"/>
              <a:ext cx="1357319" cy="1822432"/>
            </a:xfrm>
            <a:prstGeom prst="arc">
              <a:avLst>
                <a:gd name="adj1" fmla="val 2360224"/>
                <a:gd name="adj2" fmla="val 544984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60" name="文字方塊 46"/>
            <p:cNvSpPr txBox="1">
              <a:spLocks noChangeArrowheads="1"/>
            </p:cNvSpPr>
            <p:nvPr/>
          </p:nvSpPr>
          <p:spPr bwMode="auto">
            <a:xfrm>
              <a:off x="7215206" y="392906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61" name="文字方塊 46"/>
            <p:cNvSpPr txBox="1">
              <a:spLocks noChangeArrowheads="1"/>
            </p:cNvSpPr>
            <p:nvPr/>
          </p:nvSpPr>
          <p:spPr bwMode="auto">
            <a:xfrm>
              <a:off x="6215074" y="457200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62" name="文字方塊 34"/>
            <p:cNvSpPr txBox="1">
              <a:spLocks noChangeArrowheads="1"/>
            </p:cNvSpPr>
            <p:nvPr/>
          </p:nvSpPr>
          <p:spPr bwMode="auto">
            <a:xfrm>
              <a:off x="3571868" y="4786322"/>
              <a:ext cx="1781258"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產量 </a:t>
              </a:r>
              <a:r>
                <a:rPr lang="en-US" altLang="zh-TW" b="1">
                  <a:solidFill>
                    <a:srgbClr val="003366"/>
                  </a:solidFill>
                  <a:latin typeface="Times New Roman" pitchFamily="18" charset="0"/>
                </a:rPr>
                <a:t>(</a:t>
              </a:r>
              <a:r>
                <a:rPr lang="zh-TW" altLang="en-US" b="1">
                  <a:solidFill>
                    <a:srgbClr val="003366"/>
                  </a:solidFill>
                  <a:latin typeface="Times New Roman" pitchFamily="18" charset="0"/>
                </a:rPr>
                <a:t>景氣影響</a:t>
              </a:r>
              <a:r>
                <a:rPr lang="en-US" altLang="zh-TW" b="1">
                  <a:solidFill>
                    <a:srgbClr val="003366"/>
                  </a:solidFill>
                  <a:latin typeface="Times New Roman" pitchFamily="18" charset="0"/>
                </a:rPr>
                <a:t>)</a:t>
              </a:r>
              <a:endParaRPr lang="zh-TW" altLang="en-US" b="1">
                <a:solidFill>
                  <a:srgbClr val="003366"/>
                </a:solidFill>
                <a:latin typeface="Times New Roman" pitchFamily="18" charset="0"/>
              </a:endParaRPr>
            </a:p>
          </p:txBody>
        </p:sp>
        <p:sp>
          <p:nvSpPr>
            <p:cNvPr id="41" name="弧形 40"/>
            <p:cNvSpPr/>
            <p:nvPr/>
          </p:nvSpPr>
          <p:spPr bwMode="auto">
            <a:xfrm rot="5400000" flipH="1" flipV="1">
              <a:off x="5376034" y="4053688"/>
              <a:ext cx="1357319" cy="1822432"/>
            </a:xfrm>
            <a:prstGeom prst="arc">
              <a:avLst>
                <a:gd name="adj1" fmla="val 17005080"/>
                <a:gd name="adj2" fmla="val 1872963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64" name="文字方塊 41"/>
            <p:cNvSpPr txBox="1">
              <a:spLocks noChangeArrowheads="1"/>
            </p:cNvSpPr>
            <p:nvPr/>
          </p:nvSpPr>
          <p:spPr bwMode="auto">
            <a:xfrm>
              <a:off x="5000628" y="5500702"/>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生產良率</a:t>
              </a:r>
            </a:p>
          </p:txBody>
        </p:sp>
        <p:sp>
          <p:nvSpPr>
            <p:cNvPr id="43" name="弧形 42"/>
            <p:cNvSpPr/>
            <p:nvPr/>
          </p:nvSpPr>
          <p:spPr bwMode="auto">
            <a:xfrm>
              <a:off x="5429225" y="4357682"/>
              <a:ext cx="1500172" cy="2214574"/>
            </a:xfrm>
            <a:prstGeom prst="arc">
              <a:avLst>
                <a:gd name="adj1" fmla="val 10554557"/>
                <a:gd name="adj2" fmla="val 14131613"/>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66" name="文字方塊 47"/>
            <p:cNvSpPr txBox="1">
              <a:spLocks noChangeArrowheads="1"/>
            </p:cNvSpPr>
            <p:nvPr/>
          </p:nvSpPr>
          <p:spPr bwMode="auto">
            <a:xfrm>
              <a:off x="5786446" y="5715016"/>
              <a:ext cx="492443"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26367" name="文字方塊 34"/>
            <p:cNvSpPr txBox="1">
              <a:spLocks noChangeArrowheads="1"/>
            </p:cNvSpPr>
            <p:nvPr/>
          </p:nvSpPr>
          <p:spPr bwMode="auto">
            <a:xfrm>
              <a:off x="7500958" y="4143380"/>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主管薪資</a:t>
              </a:r>
            </a:p>
          </p:txBody>
        </p:sp>
        <p:sp>
          <p:nvSpPr>
            <p:cNvPr id="51" name="弧形 50"/>
            <p:cNvSpPr/>
            <p:nvPr/>
          </p:nvSpPr>
          <p:spPr bwMode="auto">
            <a:xfrm rot="16200000" flipV="1">
              <a:off x="5161723" y="2624930"/>
              <a:ext cx="1357319" cy="1822432"/>
            </a:xfrm>
            <a:prstGeom prst="arc">
              <a:avLst>
                <a:gd name="adj1" fmla="val 17246049"/>
                <a:gd name="adj2" fmla="val 20298685"/>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 name="弧形 51"/>
            <p:cNvSpPr/>
            <p:nvPr/>
          </p:nvSpPr>
          <p:spPr bwMode="auto">
            <a:xfrm rot="16200000" flipH="1">
              <a:off x="5090286" y="2696369"/>
              <a:ext cx="1357320" cy="1822432"/>
            </a:xfrm>
            <a:prstGeom prst="arc">
              <a:avLst>
                <a:gd name="adj1" fmla="val 18026612"/>
                <a:gd name="adj2" fmla="val 20799804"/>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70" name="文字方塊 46"/>
            <p:cNvSpPr txBox="1">
              <a:spLocks noChangeArrowheads="1"/>
            </p:cNvSpPr>
            <p:nvPr/>
          </p:nvSpPr>
          <p:spPr bwMode="auto">
            <a:xfrm>
              <a:off x="5857884" y="292893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71" name="文字方塊 46"/>
            <p:cNvSpPr txBox="1">
              <a:spLocks noChangeArrowheads="1"/>
            </p:cNvSpPr>
            <p:nvPr/>
          </p:nvSpPr>
          <p:spPr bwMode="auto">
            <a:xfrm>
              <a:off x="5357818" y="378619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72" name="文字方塊 34"/>
            <p:cNvSpPr txBox="1">
              <a:spLocks noChangeArrowheads="1"/>
            </p:cNvSpPr>
            <p:nvPr/>
          </p:nvSpPr>
          <p:spPr bwMode="auto">
            <a:xfrm>
              <a:off x="4857752" y="2786058"/>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流程改善</a:t>
              </a:r>
            </a:p>
          </p:txBody>
        </p:sp>
        <p:sp>
          <p:nvSpPr>
            <p:cNvPr id="526373" name="文字方塊 34"/>
            <p:cNvSpPr txBox="1">
              <a:spLocks noChangeArrowheads="1"/>
            </p:cNvSpPr>
            <p:nvPr/>
          </p:nvSpPr>
          <p:spPr bwMode="auto">
            <a:xfrm>
              <a:off x="6572264" y="3357562"/>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獲利</a:t>
              </a:r>
            </a:p>
          </p:txBody>
        </p:sp>
        <p:grpSp>
          <p:nvGrpSpPr>
            <p:cNvPr id="4" name="群組 64"/>
            <p:cNvGrpSpPr>
              <a:grpSpLocks/>
            </p:cNvGrpSpPr>
            <p:nvPr/>
          </p:nvGrpSpPr>
          <p:grpSpPr bwMode="auto">
            <a:xfrm rot="-211992">
              <a:off x="4490374" y="3741647"/>
              <a:ext cx="882197" cy="303400"/>
              <a:chOff x="5608305" y="5178178"/>
              <a:chExt cx="935345" cy="323735"/>
            </a:xfrm>
          </p:grpSpPr>
          <p:sp>
            <p:nvSpPr>
              <p:cNvPr id="526376" name="文字方塊 42"/>
              <p:cNvSpPr txBox="1">
                <a:spLocks noChangeArrowheads="1"/>
              </p:cNvSpPr>
              <p:nvPr/>
            </p:nvSpPr>
            <p:spPr bwMode="auto">
              <a:xfrm rot="-1670418">
                <a:off x="5722741" y="5178178"/>
                <a:ext cx="689649" cy="323735"/>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6377" name="直線接點 43"/>
              <p:cNvCxnSpPr>
                <a:cxnSpLocks noChangeShapeType="1"/>
              </p:cNvCxnSpPr>
              <p:nvPr/>
            </p:nvCxnSpPr>
            <p:spPr bwMode="auto">
              <a:xfrm rot="-1670418">
                <a:off x="5608305" y="5178932"/>
                <a:ext cx="767020" cy="1103"/>
              </a:xfrm>
              <a:prstGeom prst="line">
                <a:avLst/>
              </a:prstGeom>
              <a:noFill/>
              <a:ln w="38100" algn="ctr">
                <a:solidFill>
                  <a:schemeClr val="tx1"/>
                </a:solidFill>
                <a:round/>
                <a:headEnd/>
                <a:tailEnd/>
              </a:ln>
            </p:spPr>
          </p:cxnSp>
          <p:cxnSp>
            <p:nvCxnSpPr>
              <p:cNvPr id="526378" name="直線接點 44"/>
              <p:cNvCxnSpPr>
                <a:cxnSpLocks noChangeShapeType="1"/>
              </p:cNvCxnSpPr>
              <p:nvPr/>
            </p:nvCxnSpPr>
            <p:spPr bwMode="auto">
              <a:xfrm rot="-1670418">
                <a:off x="5776630" y="5482023"/>
                <a:ext cx="767020" cy="1103"/>
              </a:xfrm>
              <a:prstGeom prst="line">
                <a:avLst/>
              </a:prstGeom>
              <a:noFill/>
              <a:ln w="38100" algn="ctr">
                <a:solidFill>
                  <a:schemeClr val="tx1"/>
                </a:solidFill>
                <a:round/>
                <a:headEnd/>
                <a:tailEnd/>
              </a:ln>
            </p:spPr>
          </p:cxnSp>
        </p:grpSp>
        <p:sp>
          <p:nvSpPr>
            <p:cNvPr id="61" name="弧形 60"/>
            <p:cNvSpPr/>
            <p:nvPr/>
          </p:nvSpPr>
          <p:spPr bwMode="auto">
            <a:xfrm rot="16200000" flipH="1">
              <a:off x="4982337" y="2553493"/>
              <a:ext cx="1357320" cy="1822432"/>
            </a:xfrm>
            <a:prstGeom prst="arc">
              <a:avLst>
                <a:gd name="adj1" fmla="val 14730698"/>
                <a:gd name="adj2" fmla="val 17260449"/>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p:txBody>
          <a:bodyPr/>
          <a:lstStyle/>
          <a:p>
            <a:pPr eaLnBrk="1" hangingPunct="1"/>
            <a:r>
              <a:rPr lang="zh-TW" altLang="en-US" smtClean="0"/>
              <a:t>成長與投資不足</a:t>
            </a:r>
          </a:p>
        </p:txBody>
      </p:sp>
      <p:sp>
        <p:nvSpPr>
          <p:cNvPr id="527363" name="Rectangle 3"/>
          <p:cNvSpPr>
            <a:spLocks noGrp="1" noChangeArrowheads="1"/>
          </p:cNvSpPr>
          <p:nvPr>
            <p:ph idx="1"/>
          </p:nvPr>
        </p:nvSpPr>
        <p:spPr>
          <a:xfrm>
            <a:off x="838200" y="2209800"/>
            <a:ext cx="3090863" cy="4076700"/>
          </a:xfrm>
        </p:spPr>
        <p:txBody>
          <a:bodyPr/>
          <a:lstStyle/>
          <a:p>
            <a:pPr eaLnBrk="1" hangingPunct="1">
              <a:lnSpc>
                <a:spcPct val="90000"/>
              </a:lnSpc>
            </a:pPr>
            <a:r>
              <a:rPr lang="en-US" altLang="zh-TW" sz="2400" dirty="0" smtClean="0"/>
              <a:t>[</a:t>
            </a:r>
            <a:r>
              <a:rPr lang="zh-TW" altLang="en-US" sz="2400" dirty="0" smtClean="0"/>
              <a:t>狀況描述</a:t>
            </a:r>
            <a:r>
              <a:rPr lang="en-US" altLang="zh-TW" sz="2400" dirty="0" smtClean="0"/>
              <a:t>]</a:t>
            </a:r>
          </a:p>
          <a:p>
            <a:pPr lvl="1" eaLnBrk="1" hangingPunct="1">
              <a:lnSpc>
                <a:spcPct val="90000"/>
              </a:lnSpc>
            </a:pPr>
            <a:r>
              <a:rPr lang="zh-TW" altLang="en-US" sz="2000" dirty="0" smtClean="0"/>
              <a:t>存在成長上限基模</a:t>
            </a:r>
            <a:endParaRPr lang="en-US" altLang="zh-TW" sz="2000" dirty="0" smtClean="0"/>
          </a:p>
          <a:p>
            <a:pPr lvl="1" eaLnBrk="1" hangingPunct="1">
              <a:lnSpc>
                <a:spcPct val="90000"/>
              </a:lnSpc>
            </a:pPr>
            <a:r>
              <a:rPr lang="zh-TW" altLang="en-US" sz="2000" dirty="0" smtClean="0"/>
              <a:t>一個供應成長所需之績效的調節環路，將抑制成長上限，使其狀況更嚴重</a:t>
            </a:r>
          </a:p>
          <a:p>
            <a:pPr eaLnBrk="1" hangingPunct="1">
              <a:lnSpc>
                <a:spcPct val="90000"/>
              </a:lnSpc>
            </a:pPr>
            <a:r>
              <a:rPr lang="en-US" altLang="zh-TW" sz="2400" dirty="0" smtClean="0">
                <a:solidFill>
                  <a:srgbClr val="CC3300"/>
                </a:solidFill>
              </a:rPr>
              <a:t>[</a:t>
            </a:r>
            <a:r>
              <a:rPr lang="zh-TW" altLang="en-US" sz="2400" dirty="0" smtClean="0">
                <a:solidFill>
                  <a:srgbClr val="CC3300"/>
                </a:solidFill>
              </a:rPr>
              <a:t>管理方針</a:t>
            </a:r>
            <a:r>
              <a:rPr lang="en-US" altLang="zh-TW" sz="2400" dirty="0" smtClean="0">
                <a:solidFill>
                  <a:srgbClr val="CC3300"/>
                </a:solidFill>
              </a:rPr>
              <a:t>]</a:t>
            </a:r>
          </a:p>
          <a:p>
            <a:pPr lvl="1" eaLnBrk="1" hangingPunct="1">
              <a:lnSpc>
                <a:spcPct val="90000"/>
              </a:lnSpc>
            </a:pPr>
            <a:r>
              <a:rPr lang="zh-TW" altLang="en-US" sz="2000" b="1" u="sng" dirty="0" smtClean="0">
                <a:solidFill>
                  <a:srgbClr val="CC3300"/>
                </a:solidFill>
              </a:rPr>
              <a:t>績效標準的調整</a:t>
            </a:r>
            <a:r>
              <a:rPr lang="zh-TW" altLang="en-US" sz="2000" dirty="0" smtClean="0">
                <a:solidFill>
                  <a:srgbClr val="CC3300"/>
                </a:solidFill>
              </a:rPr>
              <a:t>是關鍵</a:t>
            </a:r>
            <a:endParaRPr lang="en-US" altLang="zh-TW" sz="2000" dirty="0" smtClean="0">
              <a:solidFill>
                <a:srgbClr val="CC3300"/>
              </a:solidFill>
            </a:endParaRPr>
          </a:p>
          <a:p>
            <a:pPr lvl="1" eaLnBrk="1" hangingPunct="1">
              <a:lnSpc>
                <a:spcPct val="90000"/>
              </a:lnSpc>
            </a:pPr>
            <a:r>
              <a:rPr lang="zh-TW" altLang="zh-TW" sz="2000" dirty="0" smtClean="0">
                <a:solidFill>
                  <a:srgbClr val="CC3300"/>
                </a:solidFill>
              </a:rPr>
              <a:t>成長</a:t>
            </a:r>
            <a:r>
              <a:rPr lang="zh-TW" altLang="en-US" sz="2000" dirty="0" smtClean="0">
                <a:solidFill>
                  <a:srgbClr val="CC3300"/>
                </a:solidFill>
              </a:rPr>
              <a:t>空間存在時，應提早擴充</a:t>
            </a:r>
            <a:endParaRPr lang="en-US" altLang="zh-TW" sz="2000" dirty="0" smtClean="0">
              <a:solidFill>
                <a:srgbClr val="CC3300"/>
              </a:solidFill>
            </a:endParaRPr>
          </a:p>
          <a:p>
            <a:pPr lvl="1" eaLnBrk="1" hangingPunct="1">
              <a:lnSpc>
                <a:spcPct val="90000"/>
              </a:lnSpc>
            </a:pPr>
            <a:r>
              <a:rPr lang="zh-TW" altLang="en-US" sz="2000" dirty="0" smtClean="0">
                <a:solidFill>
                  <a:srgbClr val="CC3300"/>
                </a:solidFill>
              </a:rPr>
              <a:t>一旦到達成長空間不足時，要避免過度投資</a:t>
            </a:r>
            <a:endParaRPr lang="zh-TW" altLang="zh-TW" sz="2000" dirty="0" smtClean="0">
              <a:solidFill>
                <a:srgbClr val="CC3300"/>
              </a:solidFill>
            </a:endParaRPr>
          </a:p>
        </p:txBody>
      </p:sp>
      <p:sp>
        <p:nvSpPr>
          <p:cNvPr id="527369" name="投影片編號版面配置區 45"/>
          <p:cNvSpPr>
            <a:spLocks noGrp="1"/>
          </p:cNvSpPr>
          <p:nvPr>
            <p:ph type="sldNum" sz="quarter" idx="12"/>
          </p:nvPr>
        </p:nvSpPr>
        <p:spPr>
          <a:noFill/>
        </p:spPr>
        <p:txBody>
          <a:bodyPr/>
          <a:lstStyle/>
          <a:p>
            <a:fld id="{6E577F1B-801F-41E8-8100-6982D23C4B8D}" type="slidenum">
              <a:rPr lang="en-US" altLang="zh-TW" smtClean="0">
                <a:ea typeface="新細明體" charset="-120"/>
              </a:rPr>
              <a:pPr/>
              <a:t>27</a:t>
            </a:fld>
            <a:endParaRPr lang="en-US" altLang="zh-TW" smtClean="0">
              <a:ea typeface="新細明體" charset="-120"/>
            </a:endParaRPr>
          </a:p>
        </p:txBody>
      </p:sp>
      <p:grpSp>
        <p:nvGrpSpPr>
          <p:cNvPr id="2" name="群組 91"/>
          <p:cNvGrpSpPr>
            <a:grpSpLocks/>
          </p:cNvGrpSpPr>
          <p:nvPr/>
        </p:nvGrpSpPr>
        <p:grpSpPr bwMode="auto">
          <a:xfrm>
            <a:off x="4071938" y="2428875"/>
            <a:ext cx="4527550" cy="3654425"/>
            <a:chOff x="4071891" y="2428868"/>
            <a:chExt cx="4526905" cy="3654589"/>
          </a:xfrm>
        </p:grpSpPr>
        <p:grpSp>
          <p:nvGrpSpPr>
            <p:cNvPr id="3" name="群組 88"/>
            <p:cNvGrpSpPr>
              <a:grpSpLocks/>
            </p:cNvGrpSpPr>
            <p:nvPr/>
          </p:nvGrpSpPr>
          <p:grpSpPr bwMode="auto">
            <a:xfrm>
              <a:off x="4071891" y="2428868"/>
              <a:ext cx="4465704" cy="3654589"/>
              <a:chOff x="4500519" y="2500306"/>
              <a:chExt cx="4465704" cy="3654589"/>
            </a:xfrm>
          </p:grpSpPr>
          <p:sp>
            <p:nvSpPr>
              <p:cNvPr id="527373" name="文字方塊 94"/>
              <p:cNvSpPr txBox="1">
                <a:spLocks noChangeArrowheads="1"/>
              </p:cNvSpPr>
              <p:nvPr/>
            </p:nvSpPr>
            <p:spPr bwMode="auto">
              <a:xfrm>
                <a:off x="7858148" y="4572008"/>
                <a:ext cx="1108075" cy="646113"/>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認知的</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投資需求</a:t>
                </a:r>
              </a:p>
            </p:txBody>
          </p:sp>
          <p:grpSp>
            <p:nvGrpSpPr>
              <p:cNvPr id="4" name="群組 87"/>
              <p:cNvGrpSpPr>
                <a:grpSpLocks/>
              </p:cNvGrpSpPr>
              <p:nvPr/>
            </p:nvGrpSpPr>
            <p:grpSpPr bwMode="auto">
              <a:xfrm>
                <a:off x="4500519" y="2500306"/>
                <a:ext cx="4201682" cy="3654589"/>
                <a:chOff x="4786271" y="3065318"/>
                <a:chExt cx="4201682" cy="3654589"/>
              </a:xfrm>
            </p:grpSpPr>
            <p:sp>
              <p:nvSpPr>
                <p:cNvPr id="75" name="弧形 74"/>
                <p:cNvSpPr/>
                <p:nvPr/>
              </p:nvSpPr>
              <p:spPr bwMode="auto">
                <a:xfrm rot="2069146">
                  <a:off x="7089405" y="4573511"/>
                  <a:ext cx="1766637" cy="1873334"/>
                </a:xfrm>
                <a:prstGeom prst="arc">
                  <a:avLst>
                    <a:gd name="adj1" fmla="val 14115020"/>
                    <a:gd name="adj2" fmla="val 1851687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5" name="群組 84"/>
                <p:cNvGrpSpPr>
                  <a:grpSpLocks/>
                </p:cNvGrpSpPr>
                <p:nvPr/>
              </p:nvGrpSpPr>
              <p:grpSpPr bwMode="auto">
                <a:xfrm>
                  <a:off x="4786271" y="3065318"/>
                  <a:ext cx="4201682" cy="3654589"/>
                  <a:chOff x="4786271" y="3065318"/>
                  <a:chExt cx="4201682" cy="3654589"/>
                </a:xfrm>
              </p:grpSpPr>
              <p:sp>
                <p:nvSpPr>
                  <p:cNvPr id="41" name="弧形 40"/>
                  <p:cNvSpPr/>
                  <p:nvPr/>
                </p:nvSpPr>
                <p:spPr bwMode="auto">
                  <a:xfrm rot="250053" flipV="1">
                    <a:off x="7070358" y="4282986"/>
                    <a:ext cx="1917427" cy="2005102"/>
                  </a:xfrm>
                  <a:prstGeom prst="arc">
                    <a:avLst>
                      <a:gd name="adj1" fmla="val 16635163"/>
                      <a:gd name="adj2" fmla="val 19677179"/>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2" name="弧形 41"/>
                  <p:cNvSpPr/>
                  <p:nvPr/>
                </p:nvSpPr>
                <p:spPr bwMode="auto">
                  <a:xfrm rot="11462131">
                    <a:off x="6530685" y="4813234"/>
                    <a:ext cx="1487276" cy="1341497"/>
                  </a:xfrm>
                  <a:prstGeom prst="arc">
                    <a:avLst>
                      <a:gd name="adj1" fmla="val 19241141"/>
                      <a:gd name="adj2" fmla="val 2111967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6" name="群組 53"/>
                  <p:cNvGrpSpPr>
                    <a:grpSpLocks/>
                  </p:cNvGrpSpPr>
                  <p:nvPr/>
                </p:nvGrpSpPr>
                <p:grpSpPr bwMode="auto">
                  <a:xfrm rot="-1491401">
                    <a:off x="6394184" y="5794043"/>
                    <a:ext cx="792347" cy="346872"/>
                    <a:chOff x="4617763" y="4838229"/>
                    <a:chExt cx="811802" cy="499483"/>
                  </a:xfrm>
                </p:grpSpPr>
                <p:sp>
                  <p:nvSpPr>
                    <p:cNvPr id="527402" name="文字方塊 42"/>
                    <p:cNvSpPr txBox="1">
                      <a:spLocks noChangeArrowheads="1"/>
                    </p:cNvSpPr>
                    <p:nvPr/>
                  </p:nvSpPr>
                  <p:spPr bwMode="auto">
                    <a:xfrm rot="-179017">
                      <a:off x="4658670" y="4861576"/>
                      <a:ext cx="706582" cy="466167"/>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7403"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27404" name="直線接點 44"/>
                    <p:cNvCxnSpPr>
                      <a:cxnSpLocks noChangeShapeType="1"/>
                    </p:cNvCxnSpPr>
                    <p:nvPr/>
                  </p:nvCxnSpPr>
                  <p:spPr bwMode="auto">
                    <a:xfrm rot="-179017">
                      <a:off x="4643712" y="5336124"/>
                      <a:ext cx="785853" cy="1588"/>
                    </a:xfrm>
                    <a:prstGeom prst="line">
                      <a:avLst/>
                    </a:prstGeom>
                    <a:noFill/>
                    <a:ln w="38100" algn="ctr">
                      <a:solidFill>
                        <a:schemeClr val="tx1"/>
                      </a:solidFill>
                      <a:round/>
                      <a:headEnd/>
                      <a:tailEnd/>
                    </a:ln>
                  </p:spPr>
                </p:cxnSp>
              </p:grpSp>
              <p:sp>
                <p:nvSpPr>
                  <p:cNvPr id="47" name="弧形 46"/>
                  <p:cNvSpPr/>
                  <p:nvPr/>
                </p:nvSpPr>
                <p:spPr bwMode="auto">
                  <a:xfrm rot="20938211">
                    <a:off x="4971982" y="3065318"/>
                    <a:ext cx="1553942" cy="1343085"/>
                  </a:xfrm>
                  <a:prstGeom prst="arc">
                    <a:avLst>
                      <a:gd name="adj1" fmla="val 10165462"/>
                      <a:gd name="adj2" fmla="val 21036218"/>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7381" name="文字方塊 57"/>
                  <p:cNvSpPr txBox="1">
                    <a:spLocks noChangeArrowheads="1"/>
                  </p:cNvSpPr>
                  <p:nvPr/>
                </p:nvSpPr>
                <p:spPr bwMode="auto">
                  <a:xfrm>
                    <a:off x="6286512" y="3500438"/>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需求</a:t>
                    </a:r>
                  </a:p>
                </p:txBody>
              </p:sp>
              <p:sp>
                <p:nvSpPr>
                  <p:cNvPr id="527382" name="文字方塊 60"/>
                  <p:cNvSpPr txBox="1">
                    <a:spLocks noChangeArrowheads="1"/>
                  </p:cNvSpPr>
                  <p:nvPr/>
                </p:nvSpPr>
                <p:spPr bwMode="auto">
                  <a:xfrm>
                    <a:off x="7215238" y="6072207"/>
                    <a:ext cx="877888" cy="647700"/>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產能的</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投資</a:t>
                    </a:r>
                  </a:p>
                </p:txBody>
              </p:sp>
              <p:sp>
                <p:nvSpPr>
                  <p:cNvPr id="51" name="弧形 50"/>
                  <p:cNvSpPr/>
                  <p:nvPr/>
                </p:nvSpPr>
                <p:spPr bwMode="auto">
                  <a:xfrm rot="16795275">
                    <a:off x="6666270" y="4976085"/>
                    <a:ext cx="1355786" cy="1331722"/>
                  </a:xfrm>
                  <a:prstGeom prst="arc">
                    <a:avLst>
                      <a:gd name="adj1" fmla="val 10878773"/>
                      <a:gd name="adj2" fmla="val 12719182"/>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7384" name="文字方塊 63"/>
                  <p:cNvSpPr txBox="1">
                    <a:spLocks noChangeArrowheads="1"/>
                  </p:cNvSpPr>
                  <p:nvPr/>
                </p:nvSpPr>
                <p:spPr bwMode="auto">
                  <a:xfrm>
                    <a:off x="4786271" y="3994047"/>
                    <a:ext cx="1338829"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成長的行動</a:t>
                    </a:r>
                    <a:endParaRPr lang="en-US" altLang="zh-TW" b="1">
                      <a:solidFill>
                        <a:srgbClr val="003366"/>
                      </a:solidFill>
                      <a:latin typeface="Times New Roman" pitchFamily="18" charset="0"/>
                    </a:endParaRPr>
                  </a:p>
                </p:txBody>
              </p:sp>
              <p:sp>
                <p:nvSpPr>
                  <p:cNvPr id="527385" name="文字方塊 47"/>
                  <p:cNvSpPr txBox="1">
                    <a:spLocks noChangeArrowheads="1"/>
                  </p:cNvSpPr>
                  <p:nvPr/>
                </p:nvSpPr>
                <p:spPr bwMode="auto">
                  <a:xfrm>
                    <a:off x="5000628" y="4429132"/>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386" name="文字方塊 47"/>
                  <p:cNvSpPr txBox="1">
                    <a:spLocks noChangeArrowheads="1"/>
                  </p:cNvSpPr>
                  <p:nvPr/>
                </p:nvSpPr>
                <p:spPr bwMode="auto">
                  <a:xfrm>
                    <a:off x="7715272" y="400050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387" name="文字方塊 47"/>
                  <p:cNvSpPr txBox="1">
                    <a:spLocks noChangeArrowheads="1"/>
                  </p:cNvSpPr>
                  <p:nvPr/>
                </p:nvSpPr>
                <p:spPr bwMode="auto">
                  <a:xfrm>
                    <a:off x="6643702" y="521495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388" name="文字方塊 47"/>
                  <p:cNvSpPr txBox="1">
                    <a:spLocks noChangeArrowheads="1"/>
                  </p:cNvSpPr>
                  <p:nvPr/>
                </p:nvSpPr>
                <p:spPr bwMode="auto">
                  <a:xfrm flipH="1">
                    <a:off x="7929586" y="6215082"/>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7389" name="Picture 43"/>
                  <p:cNvPicPr>
                    <a:picLocks noChangeAspect="1" noChangeArrowheads="1"/>
                  </p:cNvPicPr>
                  <p:nvPr/>
                </p:nvPicPr>
                <p:blipFill>
                  <a:blip r:embed="rId3" cstate="print"/>
                  <a:srcRect/>
                  <a:stretch>
                    <a:fillRect/>
                  </a:stretch>
                </p:blipFill>
                <p:spPr bwMode="auto">
                  <a:xfrm rot="6556">
                    <a:off x="5429553" y="3494457"/>
                    <a:ext cx="524032" cy="427674"/>
                  </a:xfrm>
                  <a:prstGeom prst="rect">
                    <a:avLst/>
                  </a:prstGeom>
                  <a:noFill/>
                  <a:ln w="28575">
                    <a:noFill/>
                    <a:miter lim="800000"/>
                    <a:headEnd/>
                    <a:tailEnd/>
                  </a:ln>
                </p:spPr>
              </p:pic>
              <p:sp>
                <p:nvSpPr>
                  <p:cNvPr id="65" name="弧形 64"/>
                  <p:cNvSpPr/>
                  <p:nvPr/>
                </p:nvSpPr>
                <p:spPr bwMode="auto">
                  <a:xfrm rot="20938211" flipH="1" flipV="1">
                    <a:off x="4971982" y="3136759"/>
                    <a:ext cx="1553942" cy="1343085"/>
                  </a:xfrm>
                  <a:prstGeom prst="arc">
                    <a:avLst>
                      <a:gd name="adj1" fmla="val 12025990"/>
                      <a:gd name="adj2" fmla="val 1927175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66" name="弧形 65"/>
                  <p:cNvSpPr/>
                  <p:nvPr/>
                </p:nvSpPr>
                <p:spPr bwMode="auto">
                  <a:xfrm rot="661789" flipH="1">
                    <a:off x="6684651" y="3151047"/>
                    <a:ext cx="1693621" cy="1343085"/>
                  </a:xfrm>
                  <a:prstGeom prst="arc">
                    <a:avLst>
                      <a:gd name="adj1" fmla="val 8145641"/>
                      <a:gd name="adj2" fmla="val 21036218"/>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7392" name="文字方塊 63"/>
                  <p:cNvSpPr txBox="1">
                    <a:spLocks noChangeArrowheads="1"/>
                  </p:cNvSpPr>
                  <p:nvPr/>
                </p:nvSpPr>
                <p:spPr bwMode="auto">
                  <a:xfrm flipH="1">
                    <a:off x="7286644" y="4357694"/>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績效</a:t>
                    </a:r>
                    <a:endParaRPr lang="en-US" altLang="zh-TW" b="1">
                      <a:solidFill>
                        <a:srgbClr val="003366"/>
                      </a:solidFill>
                      <a:latin typeface="Times New Roman" pitchFamily="18" charset="0"/>
                    </a:endParaRPr>
                  </a:p>
                </p:txBody>
              </p:sp>
              <p:sp>
                <p:nvSpPr>
                  <p:cNvPr id="69" name="弧形 68"/>
                  <p:cNvSpPr/>
                  <p:nvPr/>
                </p:nvSpPr>
                <p:spPr bwMode="auto">
                  <a:xfrm rot="661789" flipV="1">
                    <a:off x="6614811" y="3136759"/>
                    <a:ext cx="1542830" cy="1343085"/>
                  </a:xfrm>
                  <a:prstGeom prst="arc">
                    <a:avLst>
                      <a:gd name="adj1" fmla="val 12025990"/>
                      <a:gd name="adj2" fmla="val 1624583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7394" name="Picture 44"/>
                  <p:cNvPicPr>
                    <a:picLocks noChangeAspect="1" noChangeArrowheads="1"/>
                  </p:cNvPicPr>
                  <p:nvPr/>
                </p:nvPicPr>
                <p:blipFill>
                  <a:blip r:embed="rId4" cstate="print"/>
                  <a:srcRect/>
                  <a:stretch>
                    <a:fillRect/>
                  </a:stretch>
                </p:blipFill>
                <p:spPr bwMode="auto">
                  <a:xfrm rot="6556">
                    <a:off x="7286847" y="3423061"/>
                    <a:ext cx="571192" cy="530574"/>
                  </a:xfrm>
                  <a:prstGeom prst="rect">
                    <a:avLst/>
                  </a:prstGeom>
                  <a:noFill/>
                  <a:ln w="28575">
                    <a:noFill/>
                    <a:miter lim="800000"/>
                    <a:headEnd/>
                    <a:tailEnd/>
                  </a:ln>
                </p:spPr>
              </p:pic>
              <p:sp>
                <p:nvSpPr>
                  <p:cNvPr id="527395" name="文字方塊 57"/>
                  <p:cNvSpPr txBox="1">
                    <a:spLocks noChangeArrowheads="1"/>
                  </p:cNvSpPr>
                  <p:nvPr/>
                </p:nvSpPr>
                <p:spPr bwMode="auto">
                  <a:xfrm>
                    <a:off x="6143636" y="5131370"/>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產能</a:t>
                    </a:r>
                  </a:p>
                </p:txBody>
              </p:sp>
              <p:sp>
                <p:nvSpPr>
                  <p:cNvPr id="79" name="弧形 78"/>
                  <p:cNvSpPr/>
                  <p:nvPr/>
                </p:nvSpPr>
                <p:spPr bwMode="auto">
                  <a:xfrm rot="20938211">
                    <a:off x="6614811" y="4565573"/>
                    <a:ext cx="1542830" cy="1343085"/>
                  </a:xfrm>
                  <a:prstGeom prst="arc">
                    <a:avLst>
                      <a:gd name="adj1" fmla="val 11989594"/>
                      <a:gd name="adj2" fmla="val 16198924"/>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7397" name="Picture 44"/>
                  <p:cNvPicPr>
                    <a:picLocks noChangeAspect="1" noChangeArrowheads="1"/>
                  </p:cNvPicPr>
                  <p:nvPr/>
                </p:nvPicPr>
                <p:blipFill>
                  <a:blip r:embed="rId4" cstate="print"/>
                  <a:srcRect/>
                  <a:stretch>
                    <a:fillRect/>
                  </a:stretch>
                </p:blipFill>
                <p:spPr bwMode="auto">
                  <a:xfrm rot="6556">
                    <a:off x="7287150" y="5072618"/>
                    <a:ext cx="571192" cy="530574"/>
                  </a:xfrm>
                  <a:prstGeom prst="rect">
                    <a:avLst/>
                  </a:prstGeom>
                  <a:noFill/>
                  <a:ln w="28575">
                    <a:noFill/>
                    <a:miter lim="800000"/>
                    <a:headEnd/>
                    <a:tailEnd/>
                  </a:ln>
                </p:spPr>
              </p:pic>
              <p:sp>
                <p:nvSpPr>
                  <p:cNvPr id="527398" name="文字方塊 47"/>
                  <p:cNvSpPr txBox="1">
                    <a:spLocks noChangeArrowheads="1"/>
                  </p:cNvSpPr>
                  <p:nvPr/>
                </p:nvSpPr>
                <p:spPr bwMode="auto">
                  <a:xfrm>
                    <a:off x="5857884" y="314324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399" name="文字方塊 47"/>
                  <p:cNvSpPr txBox="1">
                    <a:spLocks noChangeArrowheads="1"/>
                  </p:cNvSpPr>
                  <p:nvPr/>
                </p:nvSpPr>
                <p:spPr bwMode="auto">
                  <a:xfrm>
                    <a:off x="6858016" y="321468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400" name="矩形 82"/>
                  <p:cNvSpPr>
                    <a:spLocks noChangeArrowheads="1"/>
                  </p:cNvSpPr>
                  <p:nvPr/>
                </p:nvSpPr>
                <p:spPr bwMode="auto">
                  <a:xfrm>
                    <a:off x="8214939" y="4851341"/>
                    <a:ext cx="415498"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a:t>
                    </a:r>
                  </a:p>
                </p:txBody>
              </p:sp>
              <p:sp>
                <p:nvSpPr>
                  <p:cNvPr id="527401" name="文字方塊 47"/>
                  <p:cNvSpPr txBox="1">
                    <a:spLocks noChangeArrowheads="1"/>
                  </p:cNvSpPr>
                  <p:nvPr/>
                </p:nvSpPr>
                <p:spPr bwMode="auto">
                  <a:xfrm>
                    <a:off x="6929454" y="464344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grpSp>
        </p:grpSp>
        <p:sp>
          <p:nvSpPr>
            <p:cNvPr id="90" name="弧形 89"/>
            <p:cNvSpPr/>
            <p:nvPr/>
          </p:nvSpPr>
          <p:spPr bwMode="auto">
            <a:xfrm rot="20938211" flipH="1" flipV="1">
              <a:off x="7043268" y="3279806"/>
              <a:ext cx="1555528" cy="1343085"/>
            </a:xfrm>
            <a:prstGeom prst="arc">
              <a:avLst>
                <a:gd name="adj1" fmla="val 10884430"/>
                <a:gd name="adj2" fmla="val 1466262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
        <p:nvSpPr>
          <p:cNvPr id="527365" name="文字方塊 57"/>
          <p:cNvSpPr txBox="1">
            <a:spLocks noChangeArrowheads="1"/>
          </p:cNvSpPr>
          <p:nvPr/>
        </p:nvSpPr>
        <p:spPr bwMode="auto">
          <a:xfrm>
            <a:off x="8001000" y="3487738"/>
            <a:ext cx="1108075" cy="369887"/>
          </a:xfrm>
          <a:prstGeom prst="rect">
            <a:avLst/>
          </a:prstGeom>
          <a:solidFill>
            <a:srgbClr val="FFC000"/>
          </a:solidFill>
          <a:ln w="9525">
            <a:noFill/>
            <a:miter lim="800000"/>
            <a:headEnd/>
            <a:tailEnd/>
          </a:ln>
        </p:spPr>
        <p:txBody>
          <a:bodyPr wrap="none">
            <a:spAutoFit/>
          </a:bodyPr>
          <a:lstStyle/>
          <a:p>
            <a:pPr algn="ctr"/>
            <a:r>
              <a:rPr lang="zh-TW" altLang="en-US" b="1">
                <a:solidFill>
                  <a:srgbClr val="003366"/>
                </a:solidFill>
                <a:latin typeface="Times New Roman" pitchFamily="18" charset="0"/>
              </a:rPr>
              <a:t>績效標準</a:t>
            </a:r>
          </a:p>
        </p:txBody>
      </p:sp>
      <p:sp>
        <p:nvSpPr>
          <p:cNvPr id="527366" name="矩形 39"/>
          <p:cNvSpPr>
            <a:spLocks noChangeArrowheads="1"/>
          </p:cNvSpPr>
          <p:nvPr/>
        </p:nvSpPr>
        <p:spPr bwMode="auto">
          <a:xfrm>
            <a:off x="4071938" y="2357438"/>
            <a:ext cx="3643312" cy="1785937"/>
          </a:xfrm>
          <a:prstGeom prst="rect">
            <a:avLst/>
          </a:prstGeom>
          <a:noFill/>
          <a:ln w="38100" algn="ctr">
            <a:solidFill>
              <a:srgbClr val="FF0000"/>
            </a:solidFill>
            <a:prstDash val="sysDot"/>
            <a:round/>
            <a:headEnd/>
            <a:tailEnd/>
          </a:ln>
        </p:spPr>
        <p:txBody>
          <a:bodyPr wrap="none"/>
          <a:lstStyle/>
          <a:p>
            <a:endParaRPr lang="zh-TW" altLang="en-US" sz="2400">
              <a:solidFill>
                <a:srgbClr val="003366"/>
              </a:solidFill>
              <a:latin typeface="Times New Roman" pitchFamily="18" charset="0"/>
            </a:endParaRPr>
          </a:p>
        </p:txBody>
      </p:sp>
      <p:sp>
        <p:nvSpPr>
          <p:cNvPr id="44" name="直線圖說文字 1 43"/>
          <p:cNvSpPr/>
          <p:nvPr/>
        </p:nvSpPr>
        <p:spPr bwMode="auto">
          <a:xfrm>
            <a:off x="4214813" y="5500688"/>
            <a:ext cx="1200150" cy="684212"/>
          </a:xfrm>
          <a:prstGeom prst="borderCallout1">
            <a:avLst>
              <a:gd name="adj1" fmla="val -2398"/>
              <a:gd name="adj2" fmla="val 48510"/>
              <a:gd name="adj3" fmla="val -196373"/>
              <a:gd name="adj4" fmla="val 71841"/>
            </a:avLst>
          </a:prstGeom>
          <a:solidFill>
            <a:schemeClr val="accent4">
              <a:lumMod val="10000"/>
              <a:lumOff val="90000"/>
            </a:schemeClr>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wrap="none"/>
          <a:lstStyle/>
          <a:p>
            <a:pPr algn="r">
              <a:defRPr/>
            </a:pPr>
            <a:r>
              <a:rPr lang="zh-TW" altLang="en-US" b="1" dirty="0">
                <a:solidFill>
                  <a:srgbClr val="003366"/>
                </a:solidFill>
                <a:latin typeface="Times New Roman" pitchFamily="18" charset="0"/>
                <a:ea typeface="新細明體" pitchFamily="18" charset="-120"/>
              </a:rPr>
              <a:t>主要的</a:t>
            </a:r>
            <a:endParaRPr lang="en-US" altLang="zh-TW" b="1" dirty="0">
              <a:solidFill>
                <a:srgbClr val="003366"/>
              </a:solidFill>
              <a:latin typeface="Times New Roman" pitchFamily="18" charset="0"/>
              <a:ea typeface="新細明體" pitchFamily="18" charset="-120"/>
            </a:endParaRPr>
          </a:p>
          <a:p>
            <a:pPr algn="r">
              <a:defRPr/>
            </a:pPr>
            <a:r>
              <a:rPr lang="zh-TW" altLang="en-US" b="1" dirty="0">
                <a:solidFill>
                  <a:srgbClr val="003366"/>
                </a:solidFill>
                <a:latin typeface="Times New Roman" pitchFamily="18" charset="0"/>
                <a:ea typeface="新細明體" pitchFamily="18" charset="-120"/>
              </a:rPr>
              <a:t>目標環路</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成長與投資不足案例</a:t>
            </a:r>
          </a:p>
        </p:txBody>
      </p:sp>
      <p:sp>
        <p:nvSpPr>
          <p:cNvPr id="528387" name="內容版面配置區 86"/>
          <p:cNvSpPr>
            <a:spLocks noGrp="1"/>
          </p:cNvSpPr>
          <p:nvPr>
            <p:ph idx="1"/>
          </p:nvPr>
        </p:nvSpPr>
        <p:spPr/>
        <p:txBody>
          <a:bodyPr/>
          <a:lstStyle/>
          <a:p>
            <a:r>
              <a:rPr lang="en-US" altLang="zh-TW" sz="2400" smtClean="0"/>
              <a:t>A</a:t>
            </a:r>
            <a:r>
              <a:rPr lang="zh-TW" altLang="en-US" sz="2400" smtClean="0"/>
              <a:t>電話客服中心委外客服中心業務隨企業重視客戶滿意度與電子商務蓬勃發展而快速擴張</a:t>
            </a:r>
            <a:endParaRPr lang="en-US" altLang="zh-TW" sz="2400" smtClean="0"/>
          </a:p>
          <a:p>
            <a:pPr lvl="1"/>
            <a:r>
              <a:rPr lang="zh-TW" altLang="en-US" sz="2000" smtClean="0"/>
              <a:t>以超快的速度大幅成長</a:t>
            </a:r>
            <a:endParaRPr lang="en-US" altLang="zh-TW" sz="2000" smtClean="0"/>
          </a:p>
          <a:p>
            <a:pPr lvl="1"/>
            <a:r>
              <a:rPr lang="zh-TW" altLang="en-US" sz="2000" smtClean="0"/>
              <a:t>客服人力搭配不上</a:t>
            </a:r>
            <a:endParaRPr lang="en-US" altLang="zh-TW" sz="2000" smtClean="0"/>
          </a:p>
          <a:p>
            <a:pPr lvl="1"/>
            <a:r>
              <a:rPr lang="zh-TW" altLang="en-US" sz="2000" smtClean="0"/>
              <a:t>人員訓練不足，服務無法達到客戶的要求，出現成長上限</a:t>
            </a:r>
            <a:endParaRPr lang="en-US" altLang="zh-TW" sz="2000" smtClean="0"/>
          </a:p>
          <a:p>
            <a:r>
              <a:rPr lang="zh-TW" altLang="en-US" sz="2400" smtClean="0"/>
              <a:t>業務部門承受接案壓力，要求加強客服人員受到充分教育訓練後始可上線</a:t>
            </a:r>
            <a:endParaRPr lang="en-US" altLang="zh-TW" sz="2400" smtClean="0"/>
          </a:p>
          <a:p>
            <a:pPr lvl="1"/>
            <a:r>
              <a:rPr lang="zh-TW" altLang="en-US" sz="2000" smtClean="0"/>
              <a:t>人力招募後教育訓練有時間延滯，短期難以因應業務擴充需要</a:t>
            </a:r>
            <a:endParaRPr lang="en-US" altLang="zh-TW" sz="2000" smtClean="0"/>
          </a:p>
          <a:p>
            <a:pPr lvl="1"/>
            <a:r>
              <a:rPr lang="zh-TW" altLang="en-US" sz="2000" smtClean="0"/>
              <a:t>業務部門不得已，自動調降教育訓練標準</a:t>
            </a:r>
            <a:endParaRPr lang="en-US" altLang="zh-TW" sz="2000" smtClean="0"/>
          </a:p>
          <a:p>
            <a:pPr lvl="1"/>
            <a:r>
              <a:rPr lang="zh-TW" altLang="en-US" sz="2000" smtClean="0"/>
              <a:t>人力素質未見有效提升，反而陷入客戶滿意度日益降低之後遺症</a:t>
            </a:r>
          </a:p>
          <a:p>
            <a:endParaRPr lang="zh-TW" altLang="en-US" sz="2400" smtClean="0"/>
          </a:p>
        </p:txBody>
      </p:sp>
      <p:sp>
        <p:nvSpPr>
          <p:cNvPr id="528389" name="投影片編號版面配置區 88"/>
          <p:cNvSpPr>
            <a:spLocks noGrp="1"/>
          </p:cNvSpPr>
          <p:nvPr>
            <p:ph type="sldNum" sz="quarter" idx="12"/>
          </p:nvPr>
        </p:nvSpPr>
        <p:spPr>
          <a:noFill/>
        </p:spPr>
        <p:txBody>
          <a:bodyPr/>
          <a:lstStyle/>
          <a:p>
            <a:fld id="{AE5241A7-495C-4A09-9F24-BBDD87C10CC1}" type="slidenum">
              <a:rPr lang="en-US" altLang="zh-TW" smtClean="0">
                <a:ea typeface="新細明體" charset="-120"/>
              </a:rPr>
              <a:pPr/>
              <a:t>28</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成長與投資不足案例─基模</a:t>
            </a:r>
          </a:p>
        </p:txBody>
      </p:sp>
      <p:sp>
        <p:nvSpPr>
          <p:cNvPr id="529411" name="Rectangle 3"/>
          <p:cNvSpPr>
            <a:spLocks noGrp="1" noChangeArrowheads="1"/>
          </p:cNvSpPr>
          <p:nvPr>
            <p:ph idx="1"/>
          </p:nvPr>
        </p:nvSpPr>
        <p:spPr>
          <a:xfrm>
            <a:off x="838200" y="2209800"/>
            <a:ext cx="7662863" cy="4433888"/>
          </a:xfrm>
        </p:spPr>
        <p:txBody>
          <a:bodyPr/>
          <a:lstStyle/>
          <a:p>
            <a:pPr eaLnBrk="1" hangingPunct="1">
              <a:lnSpc>
                <a:spcPct val="90000"/>
              </a:lnSpc>
            </a:pPr>
            <a:r>
              <a:rPr lang="zh-TW" altLang="en-US" sz="2400" smtClean="0">
                <a:solidFill>
                  <a:srgbClr val="CC3300"/>
                </a:solidFill>
              </a:rPr>
              <a:t>上方調節環路</a:t>
            </a:r>
            <a:r>
              <a:rPr lang="en-US" altLang="zh-TW" sz="2400" smtClean="0">
                <a:solidFill>
                  <a:srgbClr val="CC3300"/>
                </a:solidFill>
                <a:sym typeface="Wingdings" pitchFamily="2" charset="2"/>
              </a:rPr>
              <a:t></a:t>
            </a:r>
            <a:r>
              <a:rPr lang="zh-TW" altLang="en-US" sz="2400" smtClean="0">
                <a:solidFill>
                  <a:srgbClr val="CC3300"/>
                </a:solidFill>
              </a:rPr>
              <a:t>早期成長上限出現主因</a:t>
            </a:r>
            <a:endParaRPr lang="en-US" altLang="zh-TW" sz="2400" smtClean="0">
              <a:solidFill>
                <a:srgbClr val="CC3300"/>
              </a:solidFill>
            </a:endParaRPr>
          </a:p>
          <a:p>
            <a:pPr eaLnBrk="1" hangingPunct="1">
              <a:lnSpc>
                <a:spcPct val="90000"/>
              </a:lnSpc>
            </a:pPr>
            <a:r>
              <a:rPr lang="zh-TW" altLang="en-US" sz="2400" smtClean="0">
                <a:solidFill>
                  <a:srgbClr val="CC3300"/>
                </a:solidFill>
              </a:rPr>
              <a:t>下方調節環路的時間滯延</a:t>
            </a:r>
            <a:r>
              <a:rPr lang="en-US" altLang="zh-TW" sz="2400" smtClean="0">
                <a:solidFill>
                  <a:srgbClr val="CC3300"/>
                </a:solidFill>
                <a:sym typeface="Wingdings" pitchFamily="2" charset="2"/>
              </a:rPr>
              <a:t></a:t>
            </a:r>
            <a:endParaRPr lang="en-US" altLang="zh-TW" sz="2400" smtClean="0">
              <a:solidFill>
                <a:srgbClr val="CC3300"/>
              </a:solidFill>
            </a:endParaRPr>
          </a:p>
          <a:p>
            <a:pPr eaLnBrk="1" hangingPunct="1">
              <a:lnSpc>
                <a:spcPct val="90000"/>
              </a:lnSpc>
              <a:buFont typeface="Wingdings" pitchFamily="2" charset="2"/>
              <a:buNone/>
            </a:pPr>
            <a:r>
              <a:rPr lang="en-US" altLang="zh-TW" sz="2400" smtClean="0">
                <a:solidFill>
                  <a:srgbClr val="CC3300"/>
                </a:solidFill>
              </a:rPr>
              <a:t>	</a:t>
            </a:r>
            <a:r>
              <a:rPr lang="zh-TW" altLang="en-US" sz="2400" smtClean="0">
                <a:solidFill>
                  <a:srgbClr val="CC3300"/>
                </a:solidFill>
              </a:rPr>
              <a:t>中期成長上限出現主因</a:t>
            </a:r>
            <a:endParaRPr lang="en-US" altLang="zh-TW" sz="2400" smtClean="0">
              <a:solidFill>
                <a:srgbClr val="CC3300"/>
              </a:solidFill>
            </a:endParaRPr>
          </a:p>
          <a:p>
            <a:pPr eaLnBrk="1" hangingPunct="1">
              <a:lnSpc>
                <a:spcPct val="90000"/>
              </a:lnSpc>
            </a:pPr>
            <a:r>
              <a:rPr lang="zh-TW" altLang="en-US" sz="2400" smtClean="0">
                <a:solidFill>
                  <a:srgbClr val="CC3300"/>
                </a:solidFill>
              </a:rPr>
              <a:t>績效標準是隨下方調</a:t>
            </a:r>
            <a:endParaRPr lang="en-US" altLang="zh-TW" sz="2400" smtClean="0">
              <a:solidFill>
                <a:srgbClr val="CC3300"/>
              </a:solidFill>
            </a:endParaRPr>
          </a:p>
          <a:p>
            <a:pPr eaLnBrk="1" hangingPunct="1">
              <a:lnSpc>
                <a:spcPct val="90000"/>
              </a:lnSpc>
              <a:buFont typeface="Wingdings" pitchFamily="2" charset="2"/>
              <a:buNone/>
            </a:pPr>
            <a:r>
              <a:rPr lang="en-US" altLang="zh-TW" sz="2400" smtClean="0">
                <a:solidFill>
                  <a:srgbClr val="CC3300"/>
                </a:solidFill>
              </a:rPr>
              <a:t>	</a:t>
            </a:r>
            <a:r>
              <a:rPr lang="zh-TW" altLang="en-US" sz="2400" smtClean="0">
                <a:solidFill>
                  <a:srgbClr val="CC3300"/>
                </a:solidFill>
              </a:rPr>
              <a:t>節環路而自願降低</a:t>
            </a:r>
            <a:endParaRPr lang="en-US" altLang="zh-TW" sz="2400" smtClean="0">
              <a:solidFill>
                <a:srgbClr val="CC3300"/>
              </a:solidFill>
            </a:endParaRPr>
          </a:p>
          <a:p>
            <a:pPr eaLnBrk="1" hangingPunct="1">
              <a:lnSpc>
                <a:spcPct val="90000"/>
              </a:lnSpc>
              <a:buFont typeface="Wingdings" pitchFamily="2" charset="2"/>
              <a:buNone/>
            </a:pPr>
            <a:r>
              <a:rPr lang="en-US" altLang="zh-TW" sz="2400" smtClean="0">
                <a:solidFill>
                  <a:srgbClr val="CC3300"/>
                </a:solidFill>
              </a:rPr>
              <a:t>	</a:t>
            </a:r>
            <a:r>
              <a:rPr lang="en-US" altLang="zh-TW" sz="2400" smtClean="0">
                <a:solidFill>
                  <a:srgbClr val="CC3300"/>
                </a:solidFill>
                <a:sym typeface="Wingdings" pitchFamily="2" charset="2"/>
              </a:rPr>
              <a:t></a:t>
            </a:r>
            <a:r>
              <a:rPr lang="zh-TW" altLang="en-US" sz="2400" smtClean="0">
                <a:solidFill>
                  <a:srgbClr val="CC3300"/>
                </a:solidFill>
              </a:rPr>
              <a:t>成長上限提早到來</a:t>
            </a:r>
            <a:endParaRPr lang="en-US" altLang="zh-TW" sz="2400" smtClean="0">
              <a:solidFill>
                <a:srgbClr val="CC3300"/>
              </a:solidFill>
            </a:endParaRPr>
          </a:p>
          <a:p>
            <a:pPr eaLnBrk="1" hangingPunct="1">
              <a:lnSpc>
                <a:spcPct val="90000"/>
              </a:lnSpc>
            </a:pPr>
            <a:r>
              <a:rPr lang="en-US" altLang="zh-TW" sz="2400" smtClean="0">
                <a:solidFill>
                  <a:srgbClr val="CC3300"/>
                </a:solidFill>
              </a:rPr>
              <a:t>[</a:t>
            </a:r>
            <a:r>
              <a:rPr lang="zh-TW" altLang="en-US" sz="2400" smtClean="0">
                <a:solidFill>
                  <a:srgbClr val="CC3300"/>
                </a:solidFill>
              </a:rPr>
              <a:t>管理方針</a:t>
            </a:r>
            <a:r>
              <a:rPr lang="en-US" altLang="zh-TW" sz="2400" smtClean="0">
                <a:solidFill>
                  <a:srgbClr val="CC3300"/>
                </a:solidFill>
              </a:rPr>
              <a:t>]</a:t>
            </a:r>
          </a:p>
          <a:p>
            <a:pPr lvl="1" eaLnBrk="1" hangingPunct="1">
              <a:lnSpc>
                <a:spcPct val="90000"/>
              </a:lnSpc>
            </a:pPr>
            <a:r>
              <a:rPr lang="zh-TW" altLang="en-US" sz="1800" smtClean="0">
                <a:solidFill>
                  <a:srgbClr val="CC3300"/>
                </a:solidFill>
              </a:rPr>
              <a:t>不降低績效標準的狀況下</a:t>
            </a:r>
            <a:endParaRPr lang="en-US" altLang="zh-TW" sz="1800" smtClean="0">
              <a:solidFill>
                <a:srgbClr val="CC3300"/>
              </a:solidFill>
            </a:endParaRPr>
          </a:p>
          <a:p>
            <a:pPr lvl="1" eaLnBrk="1" hangingPunct="1">
              <a:lnSpc>
                <a:spcPct val="90000"/>
              </a:lnSpc>
              <a:buFont typeface="Wingdings" pitchFamily="2" charset="2"/>
              <a:buNone/>
            </a:pPr>
            <a:r>
              <a:rPr lang="en-US" altLang="zh-TW" sz="1800" smtClean="0">
                <a:solidFill>
                  <a:srgbClr val="CC3300"/>
                </a:solidFill>
              </a:rPr>
              <a:t>	</a:t>
            </a:r>
            <a:r>
              <a:rPr lang="zh-TW" altLang="en-US" sz="1800" smtClean="0">
                <a:solidFill>
                  <a:srgbClr val="CC3300"/>
                </a:solidFill>
              </a:rPr>
              <a:t>提早準備成長所需的人員素質</a:t>
            </a:r>
            <a:endParaRPr lang="en-US" altLang="zh-TW" sz="1800" smtClean="0">
              <a:solidFill>
                <a:srgbClr val="CC3300"/>
              </a:solidFill>
            </a:endParaRPr>
          </a:p>
          <a:p>
            <a:pPr lvl="1" eaLnBrk="1" hangingPunct="1">
              <a:lnSpc>
                <a:spcPct val="90000"/>
              </a:lnSpc>
              <a:buFont typeface="Wingdings" pitchFamily="2" charset="2"/>
              <a:buNone/>
            </a:pPr>
            <a:r>
              <a:rPr lang="en-US" altLang="zh-TW" sz="1800" smtClean="0">
                <a:solidFill>
                  <a:srgbClr val="CC3300"/>
                </a:solidFill>
              </a:rPr>
              <a:t>	</a:t>
            </a:r>
            <a:r>
              <a:rPr lang="zh-TW" altLang="en-US" sz="1800" smtClean="0">
                <a:solidFill>
                  <a:srgbClr val="CC3300"/>
                </a:solidFill>
              </a:rPr>
              <a:t>是根本解決之道</a:t>
            </a:r>
            <a:endParaRPr lang="en-US" altLang="zh-TW" sz="1800" smtClean="0">
              <a:solidFill>
                <a:srgbClr val="CC3300"/>
              </a:solidFill>
            </a:endParaRPr>
          </a:p>
          <a:p>
            <a:pPr eaLnBrk="1" hangingPunct="1">
              <a:lnSpc>
                <a:spcPct val="90000"/>
              </a:lnSpc>
              <a:buFont typeface="Wingdings" pitchFamily="2" charset="2"/>
              <a:buNone/>
            </a:pPr>
            <a:endParaRPr lang="zh-TW" altLang="zh-TW" sz="2400" smtClean="0">
              <a:solidFill>
                <a:srgbClr val="CC3300"/>
              </a:solidFill>
            </a:endParaRPr>
          </a:p>
        </p:txBody>
      </p:sp>
      <p:sp>
        <p:nvSpPr>
          <p:cNvPr id="529415" name="投影片編號版面配置區 44"/>
          <p:cNvSpPr>
            <a:spLocks noGrp="1"/>
          </p:cNvSpPr>
          <p:nvPr>
            <p:ph type="sldNum" sz="quarter" idx="12"/>
          </p:nvPr>
        </p:nvSpPr>
        <p:spPr>
          <a:noFill/>
        </p:spPr>
        <p:txBody>
          <a:bodyPr/>
          <a:lstStyle/>
          <a:p>
            <a:fld id="{2F16891F-E6A6-4B0A-B019-AEED76DD1FD0}" type="slidenum">
              <a:rPr lang="en-US" altLang="zh-TW" smtClean="0">
                <a:ea typeface="新細明體" charset="-120"/>
              </a:rPr>
              <a:pPr/>
              <a:t>29</a:t>
            </a:fld>
            <a:endParaRPr lang="en-US" altLang="zh-TW" smtClean="0">
              <a:ea typeface="新細明體" charset="-120"/>
            </a:endParaRPr>
          </a:p>
        </p:txBody>
      </p:sp>
      <p:sp>
        <p:nvSpPr>
          <p:cNvPr id="529412" name="文字方塊 57"/>
          <p:cNvSpPr txBox="1">
            <a:spLocks noChangeArrowheads="1"/>
          </p:cNvSpPr>
          <p:nvPr/>
        </p:nvSpPr>
        <p:spPr bwMode="auto">
          <a:xfrm>
            <a:off x="7858125" y="4000500"/>
            <a:ext cx="1004888" cy="338138"/>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績效標準</a:t>
            </a:r>
          </a:p>
        </p:txBody>
      </p:sp>
      <p:grpSp>
        <p:nvGrpSpPr>
          <p:cNvPr id="2" name="群組 40"/>
          <p:cNvGrpSpPr>
            <a:grpSpLocks/>
          </p:cNvGrpSpPr>
          <p:nvPr/>
        </p:nvGrpSpPr>
        <p:grpSpPr bwMode="auto">
          <a:xfrm>
            <a:off x="3857625" y="3000375"/>
            <a:ext cx="5072063" cy="3292475"/>
            <a:chOff x="3714744" y="3000372"/>
            <a:chExt cx="5072061" cy="3292476"/>
          </a:xfrm>
        </p:grpSpPr>
        <p:grpSp>
          <p:nvGrpSpPr>
            <p:cNvPr id="3" name="群組 40"/>
            <p:cNvGrpSpPr>
              <a:grpSpLocks/>
            </p:cNvGrpSpPr>
            <p:nvPr/>
          </p:nvGrpSpPr>
          <p:grpSpPr bwMode="auto">
            <a:xfrm>
              <a:off x="3714744" y="3000372"/>
              <a:ext cx="5072061" cy="3292476"/>
              <a:chOff x="3482991" y="2428868"/>
              <a:chExt cx="5484813" cy="3498044"/>
            </a:xfrm>
          </p:grpSpPr>
          <p:grpSp>
            <p:nvGrpSpPr>
              <p:cNvPr id="4" name="群組 88"/>
              <p:cNvGrpSpPr>
                <a:grpSpLocks/>
              </p:cNvGrpSpPr>
              <p:nvPr/>
            </p:nvGrpSpPr>
            <p:grpSpPr bwMode="auto">
              <a:xfrm>
                <a:off x="3482991" y="2428868"/>
                <a:ext cx="5484813" cy="3498044"/>
                <a:chOff x="3911619" y="2500306"/>
                <a:chExt cx="5484813" cy="3498044"/>
              </a:xfrm>
            </p:grpSpPr>
            <p:sp>
              <p:nvSpPr>
                <p:cNvPr id="529421" name="文字方塊 94"/>
                <p:cNvSpPr txBox="1">
                  <a:spLocks noChangeArrowheads="1"/>
                </p:cNvSpPr>
                <p:nvPr/>
              </p:nvSpPr>
              <p:spPr bwMode="auto">
                <a:xfrm>
                  <a:off x="7928665" y="4610383"/>
                  <a:ext cx="1467767" cy="62131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改善人員訓練的認知</a:t>
                  </a:r>
                </a:p>
              </p:txBody>
            </p:sp>
            <p:grpSp>
              <p:nvGrpSpPr>
                <p:cNvPr id="5" name="群組 87"/>
                <p:cNvGrpSpPr>
                  <a:grpSpLocks/>
                </p:cNvGrpSpPr>
                <p:nvPr/>
              </p:nvGrpSpPr>
              <p:grpSpPr bwMode="auto">
                <a:xfrm>
                  <a:off x="3911619" y="2500306"/>
                  <a:ext cx="4931166" cy="3498044"/>
                  <a:chOff x="4197371" y="3065318"/>
                  <a:chExt cx="4931166" cy="3498044"/>
                </a:xfrm>
              </p:grpSpPr>
              <p:sp>
                <p:nvSpPr>
                  <p:cNvPr id="53" name="弧形 52"/>
                  <p:cNvSpPr/>
                  <p:nvPr/>
                </p:nvSpPr>
                <p:spPr bwMode="auto">
                  <a:xfrm rot="2428875">
                    <a:off x="7629027" y="4645679"/>
                    <a:ext cx="1498666" cy="1283515"/>
                  </a:xfrm>
                  <a:prstGeom prst="arc">
                    <a:avLst>
                      <a:gd name="adj1" fmla="val 13597425"/>
                      <a:gd name="adj2" fmla="val 1851687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6" name="群組 84"/>
                  <p:cNvGrpSpPr>
                    <a:grpSpLocks/>
                  </p:cNvGrpSpPr>
                  <p:nvPr/>
                </p:nvGrpSpPr>
                <p:grpSpPr bwMode="auto">
                  <a:xfrm>
                    <a:off x="4197371" y="3065318"/>
                    <a:ext cx="4916685" cy="3498044"/>
                    <a:chOff x="4197371" y="3065318"/>
                    <a:chExt cx="4916685" cy="3498044"/>
                  </a:xfrm>
                </p:grpSpPr>
                <p:sp>
                  <p:nvSpPr>
                    <p:cNvPr id="56" name="弧形 55"/>
                    <p:cNvSpPr/>
                    <p:nvPr/>
                  </p:nvSpPr>
                  <p:spPr bwMode="auto">
                    <a:xfrm rot="250053" flipV="1">
                      <a:off x="7192989" y="4657485"/>
                      <a:ext cx="1920971" cy="1695051"/>
                    </a:xfrm>
                    <a:prstGeom prst="arc">
                      <a:avLst>
                        <a:gd name="adj1" fmla="val 16635163"/>
                        <a:gd name="adj2" fmla="val 20626163"/>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7" name="弧形 56"/>
                    <p:cNvSpPr/>
                    <p:nvPr/>
                  </p:nvSpPr>
                  <p:spPr bwMode="auto">
                    <a:xfrm rot="11462131">
                      <a:off x="6571548" y="4591707"/>
                      <a:ext cx="1491800" cy="1765888"/>
                    </a:xfrm>
                    <a:prstGeom prst="arc">
                      <a:avLst>
                        <a:gd name="adj1" fmla="val 19241141"/>
                        <a:gd name="adj2" fmla="val 429772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7" name="群組 53"/>
                    <p:cNvGrpSpPr>
                      <a:grpSpLocks/>
                    </p:cNvGrpSpPr>
                    <p:nvPr/>
                  </p:nvGrpSpPr>
                  <p:grpSpPr bwMode="auto">
                    <a:xfrm rot="-1491401">
                      <a:off x="6394184" y="5794049"/>
                      <a:ext cx="792347" cy="346872"/>
                      <a:chOff x="4617763" y="4838229"/>
                      <a:chExt cx="811802" cy="499483"/>
                    </a:xfrm>
                  </p:grpSpPr>
                  <p:sp>
                    <p:nvSpPr>
                      <p:cNvPr id="529449" name="文字方塊 42"/>
                      <p:cNvSpPr txBox="1">
                        <a:spLocks noChangeArrowheads="1"/>
                      </p:cNvSpPr>
                      <p:nvPr/>
                    </p:nvSpPr>
                    <p:spPr bwMode="auto">
                      <a:xfrm rot="-179017">
                        <a:off x="4658670" y="4861576"/>
                        <a:ext cx="706582" cy="466167"/>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9450"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29451" name="直線接點 44"/>
                      <p:cNvCxnSpPr>
                        <a:cxnSpLocks noChangeShapeType="1"/>
                      </p:cNvCxnSpPr>
                      <p:nvPr/>
                    </p:nvCxnSpPr>
                    <p:spPr bwMode="auto">
                      <a:xfrm rot="-179017">
                        <a:off x="4643712" y="5336124"/>
                        <a:ext cx="785853" cy="1588"/>
                      </a:xfrm>
                      <a:prstGeom prst="line">
                        <a:avLst/>
                      </a:prstGeom>
                      <a:noFill/>
                      <a:ln w="38100" algn="ctr">
                        <a:solidFill>
                          <a:schemeClr val="tx1"/>
                        </a:solidFill>
                        <a:round/>
                        <a:headEnd/>
                        <a:tailEnd/>
                      </a:ln>
                    </p:spPr>
                  </p:cxnSp>
                </p:grpSp>
                <p:sp>
                  <p:nvSpPr>
                    <p:cNvPr id="59" name="弧形 58"/>
                    <p:cNvSpPr/>
                    <p:nvPr/>
                  </p:nvSpPr>
                  <p:spPr bwMode="auto">
                    <a:xfrm rot="20938211">
                      <a:off x="4971597" y="3065318"/>
                      <a:ext cx="1555318" cy="1342547"/>
                    </a:xfrm>
                    <a:prstGeom prst="arc">
                      <a:avLst>
                        <a:gd name="adj1" fmla="val 10165462"/>
                        <a:gd name="adj2" fmla="val 21036218"/>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9429" name="文字方塊 57"/>
                    <p:cNvSpPr txBox="1">
                      <a:spLocks noChangeArrowheads="1"/>
                    </p:cNvSpPr>
                    <p:nvPr/>
                  </p:nvSpPr>
                  <p:spPr bwMode="auto">
                    <a:xfrm>
                      <a:off x="6045692" y="3525350"/>
                      <a:ext cx="1087212" cy="359710"/>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人員需求</a:t>
                      </a:r>
                    </a:p>
                  </p:txBody>
                </p:sp>
                <p:sp>
                  <p:nvSpPr>
                    <p:cNvPr id="529430" name="文字方塊 60"/>
                    <p:cNvSpPr txBox="1">
                      <a:spLocks noChangeArrowheads="1"/>
                    </p:cNvSpPr>
                    <p:nvPr/>
                  </p:nvSpPr>
                  <p:spPr bwMode="auto">
                    <a:xfrm>
                      <a:off x="7055654" y="5920315"/>
                      <a:ext cx="1385432" cy="62131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人員訓練導入課程</a:t>
                      </a:r>
                      <a:endParaRPr lang="en-US" altLang="zh-TW" sz="1600" b="1">
                        <a:solidFill>
                          <a:srgbClr val="003366"/>
                        </a:solidFill>
                        <a:latin typeface="Times New Roman" pitchFamily="18" charset="0"/>
                      </a:endParaRPr>
                    </a:p>
                  </p:txBody>
                </p:sp>
                <p:sp>
                  <p:nvSpPr>
                    <p:cNvPr id="65" name="弧形 64"/>
                    <p:cNvSpPr/>
                    <p:nvPr/>
                  </p:nvSpPr>
                  <p:spPr bwMode="auto">
                    <a:xfrm rot="16795275">
                      <a:off x="6667768" y="4972978"/>
                      <a:ext cx="1357726" cy="1337298"/>
                    </a:xfrm>
                    <a:prstGeom prst="arc">
                      <a:avLst>
                        <a:gd name="adj1" fmla="val 10878773"/>
                        <a:gd name="adj2" fmla="val 12719182"/>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9432" name="文字方塊 63"/>
                    <p:cNvSpPr txBox="1">
                      <a:spLocks noChangeArrowheads="1"/>
                    </p:cNvSpPr>
                    <p:nvPr/>
                  </p:nvSpPr>
                  <p:spPr bwMode="auto">
                    <a:xfrm>
                      <a:off x="4197371" y="3994012"/>
                      <a:ext cx="1530974" cy="359710"/>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公司快速成長</a:t>
                      </a:r>
                      <a:endParaRPr lang="en-US" altLang="zh-TW" sz="1600" b="1">
                        <a:solidFill>
                          <a:srgbClr val="003366"/>
                        </a:solidFill>
                        <a:latin typeface="Times New Roman" pitchFamily="18" charset="0"/>
                      </a:endParaRPr>
                    </a:p>
                  </p:txBody>
                </p:sp>
                <p:sp>
                  <p:nvSpPr>
                    <p:cNvPr id="529433" name="文字方塊 47"/>
                    <p:cNvSpPr txBox="1">
                      <a:spLocks noChangeArrowheads="1"/>
                    </p:cNvSpPr>
                    <p:nvPr/>
                  </p:nvSpPr>
                  <p:spPr bwMode="auto">
                    <a:xfrm>
                      <a:off x="5000628" y="4429132"/>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34" name="文字方塊 47"/>
                    <p:cNvSpPr txBox="1">
                      <a:spLocks noChangeArrowheads="1"/>
                    </p:cNvSpPr>
                    <p:nvPr/>
                  </p:nvSpPr>
                  <p:spPr bwMode="auto">
                    <a:xfrm>
                      <a:off x="6486278" y="418211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35" name="文字方塊 47"/>
                    <p:cNvSpPr txBox="1">
                      <a:spLocks noChangeArrowheads="1"/>
                    </p:cNvSpPr>
                    <p:nvPr/>
                  </p:nvSpPr>
                  <p:spPr bwMode="auto">
                    <a:xfrm>
                      <a:off x="7982691" y="352070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36" name="文字方塊 47"/>
                    <p:cNvSpPr txBox="1">
                      <a:spLocks noChangeArrowheads="1"/>
                    </p:cNvSpPr>
                    <p:nvPr/>
                  </p:nvSpPr>
                  <p:spPr bwMode="auto">
                    <a:xfrm flipH="1">
                      <a:off x="8499921" y="610140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9437" name="Picture 43"/>
                    <p:cNvPicPr>
                      <a:picLocks noChangeAspect="1" noChangeArrowheads="1"/>
                    </p:cNvPicPr>
                    <p:nvPr/>
                  </p:nvPicPr>
                  <p:blipFill>
                    <a:blip r:embed="rId3" cstate="print"/>
                    <a:srcRect/>
                    <a:stretch>
                      <a:fillRect/>
                    </a:stretch>
                  </p:blipFill>
                  <p:spPr bwMode="auto">
                    <a:xfrm rot="6556">
                      <a:off x="5572539" y="3643813"/>
                      <a:ext cx="524032" cy="427674"/>
                    </a:xfrm>
                    <a:prstGeom prst="rect">
                      <a:avLst/>
                    </a:prstGeom>
                    <a:noFill/>
                    <a:ln w="28575">
                      <a:noFill/>
                      <a:miter lim="800000"/>
                      <a:headEnd/>
                      <a:tailEnd/>
                    </a:ln>
                  </p:spPr>
                </p:pic>
                <p:sp>
                  <p:nvSpPr>
                    <p:cNvPr id="73" name="弧形 72"/>
                    <p:cNvSpPr/>
                    <p:nvPr/>
                  </p:nvSpPr>
                  <p:spPr bwMode="auto">
                    <a:xfrm rot="20938211" flipH="1" flipV="1">
                      <a:off x="4971597" y="3136156"/>
                      <a:ext cx="1555318" cy="1344234"/>
                    </a:xfrm>
                    <a:prstGeom prst="arc">
                      <a:avLst>
                        <a:gd name="adj1" fmla="val 12025990"/>
                        <a:gd name="adj2" fmla="val 1927175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74" name="弧形 73"/>
                    <p:cNvSpPr/>
                    <p:nvPr/>
                  </p:nvSpPr>
                  <p:spPr bwMode="auto">
                    <a:xfrm rot="661789" flipH="1">
                      <a:off x="6762100" y="3097364"/>
                      <a:ext cx="1950155" cy="1420132"/>
                    </a:xfrm>
                    <a:prstGeom prst="arc">
                      <a:avLst>
                        <a:gd name="adj1" fmla="val 14158885"/>
                        <a:gd name="adj2" fmla="val 21036218"/>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9440" name="文字方塊 63"/>
                    <p:cNvSpPr txBox="1">
                      <a:spLocks noChangeArrowheads="1"/>
                    </p:cNvSpPr>
                    <p:nvPr/>
                  </p:nvSpPr>
                  <p:spPr bwMode="auto">
                    <a:xfrm flipH="1">
                      <a:off x="7910570" y="3293007"/>
                      <a:ext cx="1087220" cy="359692"/>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人員表現</a:t>
                      </a:r>
                      <a:endParaRPr lang="en-US" altLang="zh-TW" sz="1600" b="1">
                        <a:solidFill>
                          <a:srgbClr val="003366"/>
                        </a:solidFill>
                        <a:latin typeface="Times New Roman" pitchFamily="18" charset="0"/>
                      </a:endParaRPr>
                    </a:p>
                  </p:txBody>
                </p:sp>
                <p:sp>
                  <p:nvSpPr>
                    <p:cNvPr id="76" name="弧形 75"/>
                    <p:cNvSpPr/>
                    <p:nvPr/>
                  </p:nvSpPr>
                  <p:spPr bwMode="auto">
                    <a:xfrm rot="661789" flipV="1">
                      <a:off x="6614465" y="3136156"/>
                      <a:ext cx="1548451" cy="1344234"/>
                    </a:xfrm>
                    <a:prstGeom prst="arc">
                      <a:avLst>
                        <a:gd name="adj1" fmla="val 12025990"/>
                        <a:gd name="adj2" fmla="val 1624583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9442" name="Picture 44"/>
                    <p:cNvPicPr>
                      <a:picLocks noChangeAspect="1" noChangeArrowheads="1"/>
                    </p:cNvPicPr>
                    <p:nvPr/>
                  </p:nvPicPr>
                  <p:blipFill>
                    <a:blip r:embed="rId4" cstate="print"/>
                    <a:srcRect/>
                    <a:stretch>
                      <a:fillRect/>
                    </a:stretch>
                  </p:blipFill>
                  <p:spPr bwMode="auto">
                    <a:xfrm rot="6556">
                      <a:off x="7287149" y="3643858"/>
                      <a:ext cx="571192" cy="530574"/>
                    </a:xfrm>
                    <a:prstGeom prst="rect">
                      <a:avLst/>
                    </a:prstGeom>
                    <a:noFill/>
                    <a:ln w="28575">
                      <a:noFill/>
                      <a:miter lim="800000"/>
                      <a:headEnd/>
                      <a:tailEnd/>
                    </a:ln>
                  </p:spPr>
                </p:pic>
                <p:sp>
                  <p:nvSpPr>
                    <p:cNvPr id="529443" name="文字方塊 57"/>
                    <p:cNvSpPr txBox="1">
                      <a:spLocks noChangeArrowheads="1"/>
                    </p:cNvSpPr>
                    <p:nvPr/>
                  </p:nvSpPr>
                  <p:spPr bwMode="auto">
                    <a:xfrm>
                      <a:off x="7215307" y="4355589"/>
                      <a:ext cx="1087213" cy="359710"/>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人員素質</a:t>
                      </a:r>
                    </a:p>
                  </p:txBody>
                </p:sp>
                <p:pic>
                  <p:nvPicPr>
                    <p:cNvPr id="529444" name="Picture 44"/>
                    <p:cNvPicPr>
                      <a:picLocks noChangeAspect="1" noChangeArrowheads="1"/>
                    </p:cNvPicPr>
                    <p:nvPr/>
                  </p:nvPicPr>
                  <p:blipFill>
                    <a:blip r:embed="rId4" cstate="print"/>
                    <a:srcRect/>
                    <a:stretch>
                      <a:fillRect/>
                    </a:stretch>
                  </p:blipFill>
                  <p:spPr bwMode="auto">
                    <a:xfrm rot="6556">
                      <a:off x="7333733" y="5072618"/>
                      <a:ext cx="571192" cy="530574"/>
                    </a:xfrm>
                    <a:prstGeom prst="rect">
                      <a:avLst/>
                    </a:prstGeom>
                    <a:noFill/>
                    <a:ln w="28575">
                      <a:noFill/>
                      <a:miter lim="800000"/>
                      <a:headEnd/>
                      <a:tailEnd/>
                    </a:ln>
                  </p:spPr>
                </p:pic>
                <p:sp>
                  <p:nvSpPr>
                    <p:cNvPr id="529445" name="文字方塊 47"/>
                    <p:cNvSpPr txBox="1">
                      <a:spLocks noChangeArrowheads="1"/>
                    </p:cNvSpPr>
                    <p:nvPr/>
                  </p:nvSpPr>
                  <p:spPr bwMode="auto">
                    <a:xfrm>
                      <a:off x="5857884" y="314324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46" name="文字方塊 47"/>
                    <p:cNvSpPr txBox="1">
                      <a:spLocks noChangeArrowheads="1"/>
                    </p:cNvSpPr>
                    <p:nvPr/>
                  </p:nvSpPr>
                  <p:spPr bwMode="auto">
                    <a:xfrm>
                      <a:off x="6858016" y="321468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47" name="矩形 70"/>
                    <p:cNvSpPr>
                      <a:spLocks noChangeArrowheads="1"/>
                    </p:cNvSpPr>
                    <p:nvPr/>
                  </p:nvSpPr>
                  <p:spPr bwMode="auto">
                    <a:xfrm>
                      <a:off x="8368948" y="4810979"/>
                      <a:ext cx="415498" cy="369333"/>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a:t>
                      </a:r>
                    </a:p>
                  </p:txBody>
                </p:sp>
                <p:sp>
                  <p:nvSpPr>
                    <p:cNvPr id="529448" name="文字方塊 47"/>
                    <p:cNvSpPr txBox="1">
                      <a:spLocks noChangeArrowheads="1"/>
                    </p:cNvSpPr>
                    <p:nvPr/>
                  </p:nvSpPr>
                  <p:spPr bwMode="auto">
                    <a:xfrm>
                      <a:off x="6360411" y="458328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grpSp>
          </p:grpSp>
          <p:sp>
            <p:nvSpPr>
              <p:cNvPr id="47" name="弧形 46"/>
              <p:cNvSpPr/>
              <p:nvPr/>
            </p:nvSpPr>
            <p:spPr bwMode="auto">
              <a:xfrm rot="20938211" flipH="1" flipV="1">
                <a:off x="7081165" y="3321089"/>
                <a:ext cx="1555318" cy="1344233"/>
              </a:xfrm>
              <a:prstGeom prst="arc">
                <a:avLst>
                  <a:gd name="adj1" fmla="val 10884430"/>
                  <a:gd name="adj2" fmla="val 13599972"/>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
          <p:nvSpPr>
            <p:cNvPr id="44" name="弧形 43"/>
            <p:cNvSpPr/>
            <p:nvPr/>
          </p:nvSpPr>
          <p:spPr bwMode="auto">
            <a:xfrm rot="661789" flipH="1">
              <a:off x="5964231" y="3160710"/>
              <a:ext cx="1803399" cy="1338262"/>
            </a:xfrm>
            <a:prstGeom prst="arc">
              <a:avLst>
                <a:gd name="adj1" fmla="val 9276740"/>
                <a:gd name="adj2" fmla="val 1175882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p:txBody>
          <a:bodyPr/>
          <a:lstStyle/>
          <a:p>
            <a:pPr eaLnBrk="1" hangingPunct="1"/>
            <a:r>
              <a:rPr lang="zh-TW" altLang="en-US" b="1" smtClean="0"/>
              <a:t>新的眼睛看世界</a:t>
            </a:r>
          </a:p>
        </p:txBody>
      </p:sp>
      <p:sp>
        <p:nvSpPr>
          <p:cNvPr id="502787" name="Rectangle 3"/>
          <p:cNvSpPr>
            <a:spLocks noGrp="1" noChangeArrowheads="1"/>
          </p:cNvSpPr>
          <p:nvPr>
            <p:ph idx="1"/>
          </p:nvPr>
        </p:nvSpPr>
        <p:spPr>
          <a:xfrm>
            <a:off x="1277938" y="2214563"/>
            <a:ext cx="7489825" cy="3881437"/>
          </a:xfrm>
        </p:spPr>
        <p:txBody>
          <a:bodyPr/>
          <a:lstStyle/>
          <a:p>
            <a:pPr eaLnBrk="1" hangingPunct="1"/>
            <a:r>
              <a:rPr lang="zh-TW" altLang="en-US" sz="2800" b="1" smtClean="0"/>
              <a:t>複雜的世界需要一個新的視角</a:t>
            </a:r>
            <a:endParaRPr lang="en-US" altLang="zh-TW" sz="2800" b="1" smtClean="0"/>
          </a:p>
          <a:p>
            <a:pPr lvl="1" eaLnBrk="1" hangingPunct="1"/>
            <a:r>
              <a:rPr lang="zh-TW" altLang="en-US" sz="2400" smtClean="0"/>
              <a:t>通常我們面對世界的是一個</a:t>
            </a:r>
            <a:r>
              <a:rPr lang="en-US" altLang="zh-TW" sz="2400" smtClean="0"/>
              <a:t>『</a:t>
            </a:r>
            <a:r>
              <a:rPr lang="zh-TW" altLang="en-US" sz="2400" smtClean="0"/>
              <a:t>非線性的動態系統</a:t>
            </a:r>
            <a:r>
              <a:rPr lang="en-US" altLang="zh-TW" sz="2400" smtClean="0"/>
              <a:t>』</a:t>
            </a:r>
            <a:endParaRPr lang="zh-TW" altLang="en-US" sz="2400" smtClean="0"/>
          </a:p>
          <a:p>
            <a:pPr lvl="1" eaLnBrk="1" hangingPunct="1"/>
            <a:r>
              <a:rPr lang="zh-TW" altLang="en-US" sz="2400" smtClean="0"/>
              <a:t>要有能力看到整體、而非片段</a:t>
            </a:r>
            <a:endParaRPr lang="en-US" altLang="zh-TW" sz="2400" smtClean="0"/>
          </a:p>
          <a:p>
            <a:pPr eaLnBrk="1" hangingPunct="1"/>
            <a:r>
              <a:rPr lang="zh-TW" altLang="en-US" sz="2800" b="1" smtClean="0"/>
              <a:t>強調平衡</a:t>
            </a:r>
            <a:r>
              <a:rPr lang="en-US" altLang="zh-TW" sz="2800" b="1" smtClean="0"/>
              <a:t>(</a:t>
            </a:r>
            <a:r>
              <a:rPr lang="zh-TW" altLang="en-US" sz="2800" b="1" smtClean="0"/>
              <a:t>追求穩定的</a:t>
            </a:r>
            <a:r>
              <a:rPr lang="en-US" altLang="zh-TW" sz="2800" b="1" smtClean="0"/>
              <a:t>)</a:t>
            </a:r>
            <a:r>
              <a:rPr lang="zh-TW" altLang="en-US" sz="2800" b="1" smtClean="0"/>
              <a:t>狀況 </a:t>
            </a:r>
            <a:endParaRPr lang="en-US" altLang="zh-TW" sz="2800" b="1" smtClean="0"/>
          </a:p>
          <a:p>
            <a:pPr lvl="1" eaLnBrk="1" hangingPunct="1"/>
            <a:r>
              <a:rPr lang="en-US" altLang="zh-TW" sz="2400" smtClean="0"/>
              <a:t>『</a:t>
            </a:r>
            <a:r>
              <a:rPr lang="zh-TW" altLang="en-US" sz="2400" smtClean="0"/>
              <a:t>非線性的動態系統</a:t>
            </a:r>
            <a:r>
              <a:rPr lang="en-US" altLang="zh-TW" sz="2400" smtClean="0"/>
              <a:t>』</a:t>
            </a:r>
            <a:r>
              <a:rPr lang="zh-TW" altLang="en-US" sz="2400" smtClean="0"/>
              <a:t>會產生輸入被不穩定放大或縮減的現象 </a:t>
            </a:r>
            <a:r>
              <a:rPr lang="en-US" altLang="zh-TW" sz="2400" smtClean="0">
                <a:sym typeface="Wingdings" pitchFamily="2" charset="2"/>
              </a:rPr>
              <a:t> </a:t>
            </a:r>
            <a:r>
              <a:rPr lang="en-US" altLang="zh-TW" sz="2400" u="sng" smtClean="0">
                <a:solidFill>
                  <a:srgbClr val="FF0000"/>
                </a:solidFill>
                <a:sym typeface="Wingdings" pitchFamily="2" charset="2"/>
              </a:rPr>
              <a:t>『</a:t>
            </a:r>
            <a:r>
              <a:rPr lang="zh-TW" altLang="en-US" sz="2400" u="sng" smtClean="0">
                <a:solidFill>
                  <a:srgbClr val="FF0000"/>
                </a:solidFill>
                <a:sym typeface="Wingdings" pitchFamily="2" charset="2"/>
              </a:rPr>
              <a:t>蝴蝶效應</a:t>
            </a:r>
            <a:r>
              <a:rPr lang="en-US" altLang="zh-TW" sz="2400" u="sng" smtClean="0">
                <a:solidFill>
                  <a:srgbClr val="FF0000"/>
                </a:solidFill>
                <a:sym typeface="Wingdings" pitchFamily="2" charset="2"/>
              </a:rPr>
              <a:t>』</a:t>
            </a:r>
            <a:endParaRPr lang="en-US" altLang="zh-TW" sz="2400" u="sng" smtClean="0">
              <a:solidFill>
                <a:srgbClr val="FF0000"/>
              </a:solidFill>
            </a:endParaRPr>
          </a:p>
          <a:p>
            <a:pPr lvl="1" eaLnBrk="1" hangingPunct="1"/>
            <a:r>
              <a:rPr lang="zh-TW" altLang="en-US" sz="2400" smtClean="0"/>
              <a:t>對變動的反應，以系統的穩定性與平衡狀態為重 </a:t>
            </a:r>
            <a:r>
              <a:rPr lang="en-US" altLang="zh-TW" sz="2400" smtClean="0">
                <a:sym typeface="Wingdings" pitchFamily="2" charset="2"/>
              </a:rPr>
              <a:t> </a:t>
            </a:r>
            <a:r>
              <a:rPr lang="zh-TW" altLang="en-US" sz="2400" smtClean="0">
                <a:sym typeface="Wingdings" pitchFamily="2" charset="2"/>
              </a:rPr>
              <a:t>中國</a:t>
            </a:r>
            <a:r>
              <a:rPr lang="en-US" altLang="zh-TW" sz="2400" smtClean="0">
                <a:sym typeface="Wingdings" pitchFamily="2" charset="2"/>
              </a:rPr>
              <a:t>『</a:t>
            </a:r>
            <a:r>
              <a:rPr lang="zh-TW" altLang="en-US" sz="2400" smtClean="0">
                <a:sym typeface="Wingdings" pitchFamily="2" charset="2"/>
              </a:rPr>
              <a:t>天人合一</a:t>
            </a:r>
            <a:r>
              <a:rPr lang="en-US" altLang="zh-TW" sz="2400" smtClean="0"/>
              <a:t>』</a:t>
            </a:r>
            <a:r>
              <a:rPr lang="zh-TW" altLang="en-US" sz="2400" smtClean="0">
                <a:sym typeface="Wingdings" pitchFamily="2" charset="2"/>
              </a:rPr>
              <a:t>的概念</a:t>
            </a:r>
            <a:endParaRPr lang="en-US" altLang="zh-TW" sz="2400" smtClean="0"/>
          </a:p>
          <a:p>
            <a:pPr lvl="1" eaLnBrk="1" hangingPunct="1"/>
            <a:r>
              <a:rPr lang="zh-TW" altLang="en-US" sz="2400" smtClean="0"/>
              <a:t>系統的特性由各種影響因子交互的結構決定，而非由片斷直線的因果關係決定</a:t>
            </a:r>
            <a:endParaRPr lang="en-US" altLang="zh-TW" sz="2400" smtClean="0"/>
          </a:p>
          <a:p>
            <a:pPr lvl="1" eaLnBrk="1" hangingPunct="1">
              <a:buFont typeface="Wingdings" pitchFamily="2" charset="2"/>
              <a:buNone/>
            </a:pPr>
            <a:endParaRPr lang="en-US" altLang="zh-TW" sz="2400" smtClean="0"/>
          </a:p>
        </p:txBody>
      </p:sp>
      <p:sp>
        <p:nvSpPr>
          <p:cNvPr id="502788" name="日期版面配置區 3"/>
          <p:cNvSpPr>
            <a:spLocks noGrp="1"/>
          </p:cNvSpPr>
          <p:nvPr>
            <p:ph type="dt" sz="half" idx="4294967295"/>
          </p:nvPr>
        </p:nvSpPr>
        <p:spPr>
          <a:xfrm>
            <a:off x="809625" y="6373813"/>
            <a:ext cx="1905000" cy="457200"/>
          </a:xfrm>
          <a:noFill/>
        </p:spPr>
        <p:txBody>
          <a:bodyPr/>
          <a:lstStyle/>
          <a:p>
            <a:fld id="{AA8813CF-F7B6-444C-9124-E74012C426AD}" type="datetime1">
              <a:rPr lang="zh-TW" altLang="en-US" smtClean="0">
                <a:ea typeface="新細明體" charset="-120"/>
              </a:rPr>
              <a:pPr/>
              <a:t>2011/10/31</a:t>
            </a:fld>
            <a:endParaRPr lang="en-US" altLang="zh-TW" smtClean="0">
              <a:ea typeface="新細明體" charset="-120"/>
            </a:endParaRPr>
          </a:p>
        </p:txBody>
      </p:sp>
      <p:sp>
        <p:nvSpPr>
          <p:cNvPr id="502790" name="頁尾版面配置區 5"/>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02789" name="投影片編號版面配置區 4"/>
          <p:cNvSpPr>
            <a:spLocks noGrp="1"/>
          </p:cNvSpPr>
          <p:nvPr>
            <p:ph type="sldNum" sz="quarter" idx="12"/>
          </p:nvPr>
        </p:nvSpPr>
        <p:spPr>
          <a:noFill/>
        </p:spPr>
        <p:txBody>
          <a:bodyPr/>
          <a:lstStyle/>
          <a:p>
            <a:fld id="{692EB659-E93B-424B-B153-8940C1C4D017}" type="slidenum">
              <a:rPr lang="en-US" altLang="zh-TW" smtClean="0">
                <a:ea typeface="新細明體" charset="-120"/>
              </a:rPr>
              <a:pPr/>
              <a:t>3</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p:txBody>
          <a:bodyPr/>
          <a:lstStyle/>
          <a:p>
            <a:pPr eaLnBrk="1" hangingPunct="1"/>
            <a:r>
              <a:rPr lang="zh-TW" altLang="en-US" smtClean="0"/>
              <a:t>共同的悲劇</a:t>
            </a:r>
          </a:p>
        </p:txBody>
      </p:sp>
      <p:sp>
        <p:nvSpPr>
          <p:cNvPr id="530435" name="Rectangle 3"/>
          <p:cNvSpPr>
            <a:spLocks noGrp="1" noChangeArrowheads="1"/>
          </p:cNvSpPr>
          <p:nvPr>
            <p:ph idx="1"/>
          </p:nvPr>
        </p:nvSpPr>
        <p:spPr>
          <a:xfrm>
            <a:off x="381000" y="2209800"/>
            <a:ext cx="3905250" cy="3862388"/>
          </a:xfrm>
        </p:spPr>
        <p:txBody>
          <a:bodyPr/>
          <a:lstStyle/>
          <a:p>
            <a:pPr eaLnBrk="1" hangingPunct="1"/>
            <a:r>
              <a:rPr lang="en-US" altLang="zh-TW" sz="2400" smtClean="0"/>
              <a:t>[</a:t>
            </a:r>
            <a:r>
              <a:rPr lang="zh-TW" altLang="en-US" sz="2400" smtClean="0"/>
              <a:t>狀況描述</a:t>
            </a:r>
            <a:r>
              <a:rPr lang="en-US" altLang="zh-TW" sz="2400" smtClean="0"/>
              <a:t>]</a:t>
            </a:r>
          </a:p>
          <a:p>
            <a:pPr lvl="1" eaLnBrk="1" hangingPunct="1"/>
            <a:r>
              <a:rPr lang="zh-TW" altLang="en-US" sz="2000" smtClean="0"/>
              <a:t>共享資源</a:t>
            </a:r>
            <a:endParaRPr lang="en-US" altLang="zh-TW" sz="2000" smtClean="0"/>
          </a:p>
          <a:p>
            <a:pPr lvl="1" eaLnBrk="1" hangingPunct="1"/>
            <a:r>
              <a:rPr lang="zh-TW" altLang="en-US" sz="2000" smtClean="0"/>
              <a:t>各別的增強環路</a:t>
            </a:r>
            <a:r>
              <a:rPr lang="zh-TW" altLang="zh-TW" sz="2000" smtClean="0"/>
              <a:t>的</a:t>
            </a:r>
            <a:r>
              <a:rPr lang="zh-TW" altLang="en-US" sz="2000" smtClean="0"/>
              <a:t>初期成長迅速</a:t>
            </a:r>
            <a:endParaRPr lang="en-US" altLang="zh-TW" sz="2000" smtClean="0"/>
          </a:p>
          <a:p>
            <a:pPr lvl="1" eaLnBrk="1" hangingPunct="1"/>
            <a:r>
              <a:rPr lang="zh-TW" altLang="en-US" sz="2000" smtClean="0"/>
              <a:t>因為資源有限，調節環路在一定延滯後，開始有分配資源時產生的抑制影響</a:t>
            </a:r>
          </a:p>
          <a:p>
            <a:pPr eaLnBrk="1" hangingPunct="1"/>
            <a:r>
              <a:rPr lang="en-US" altLang="zh-TW" sz="2400" smtClean="0">
                <a:solidFill>
                  <a:srgbClr val="CC3300"/>
                </a:solidFill>
              </a:rPr>
              <a:t>[</a:t>
            </a:r>
            <a:r>
              <a:rPr lang="zh-TW" altLang="en-US" sz="2400" smtClean="0">
                <a:solidFill>
                  <a:srgbClr val="CC3300"/>
                </a:solidFill>
              </a:rPr>
              <a:t>管理方針</a:t>
            </a:r>
            <a:r>
              <a:rPr lang="en-US" altLang="zh-TW" sz="2400" smtClean="0">
                <a:solidFill>
                  <a:srgbClr val="CC3300"/>
                </a:solidFill>
              </a:rPr>
              <a:t>]</a:t>
            </a:r>
          </a:p>
          <a:p>
            <a:pPr lvl="1" eaLnBrk="1" hangingPunct="1"/>
            <a:r>
              <a:rPr lang="zh-TW" altLang="en-US" sz="2000" smtClean="0">
                <a:solidFill>
                  <a:srgbClr val="CC3300"/>
                </a:solidFill>
              </a:rPr>
              <a:t>同儕間要有共識，共同管理有效資源</a:t>
            </a:r>
            <a:endParaRPr lang="zh-TW" altLang="zh-TW" sz="2000" smtClean="0">
              <a:solidFill>
                <a:srgbClr val="CC3300"/>
              </a:solidFill>
            </a:endParaRPr>
          </a:p>
        </p:txBody>
      </p:sp>
      <p:sp>
        <p:nvSpPr>
          <p:cNvPr id="530438" name="投影片編號版面配置區 48"/>
          <p:cNvSpPr>
            <a:spLocks noGrp="1"/>
          </p:cNvSpPr>
          <p:nvPr>
            <p:ph type="sldNum" sz="quarter" idx="12"/>
          </p:nvPr>
        </p:nvSpPr>
        <p:spPr>
          <a:noFill/>
        </p:spPr>
        <p:txBody>
          <a:bodyPr/>
          <a:lstStyle/>
          <a:p>
            <a:fld id="{D7FE0B29-E03A-49BD-BABA-6429AA401CB0}" type="slidenum">
              <a:rPr lang="en-US" altLang="zh-TW" smtClean="0">
                <a:ea typeface="新細明體" charset="-120"/>
              </a:rPr>
              <a:pPr/>
              <a:t>30</a:t>
            </a:fld>
            <a:endParaRPr lang="en-US" altLang="zh-TW" smtClean="0">
              <a:ea typeface="新細明體" charset="-120"/>
            </a:endParaRPr>
          </a:p>
        </p:txBody>
      </p:sp>
      <p:grpSp>
        <p:nvGrpSpPr>
          <p:cNvPr id="2" name="群組 46"/>
          <p:cNvGrpSpPr>
            <a:grpSpLocks/>
          </p:cNvGrpSpPr>
          <p:nvPr/>
        </p:nvGrpSpPr>
        <p:grpSpPr bwMode="auto">
          <a:xfrm>
            <a:off x="4286250" y="2143125"/>
            <a:ext cx="4497388" cy="4559300"/>
            <a:chOff x="4286250" y="2143125"/>
            <a:chExt cx="4497388" cy="4559300"/>
          </a:xfrm>
        </p:grpSpPr>
        <p:grpSp>
          <p:nvGrpSpPr>
            <p:cNvPr id="3" name="群組 123"/>
            <p:cNvGrpSpPr>
              <a:grpSpLocks/>
            </p:cNvGrpSpPr>
            <p:nvPr/>
          </p:nvGrpSpPr>
          <p:grpSpPr bwMode="auto">
            <a:xfrm>
              <a:off x="4429125" y="4692650"/>
              <a:ext cx="2643188" cy="2009775"/>
              <a:chOff x="2071670" y="4505069"/>
              <a:chExt cx="2643206" cy="2009202"/>
            </a:xfrm>
          </p:grpSpPr>
          <p:sp>
            <p:nvSpPr>
              <p:cNvPr id="530478" name="文字方塊 43"/>
              <p:cNvSpPr txBox="1">
                <a:spLocks noChangeArrowheads="1"/>
              </p:cNvSpPr>
              <p:nvPr/>
            </p:nvSpPr>
            <p:spPr bwMode="auto">
              <a:xfrm flipH="1">
                <a:off x="3357554" y="5598952"/>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乙的淨益</a:t>
                </a:r>
              </a:p>
            </p:txBody>
          </p:sp>
          <p:sp>
            <p:nvSpPr>
              <p:cNvPr id="115" name="弧形 114"/>
              <p:cNvSpPr/>
              <p:nvPr/>
            </p:nvSpPr>
            <p:spPr bwMode="auto">
              <a:xfrm rot="16030217">
                <a:off x="2913279" y="4273064"/>
                <a:ext cx="1563242" cy="2027252"/>
              </a:xfrm>
              <a:prstGeom prst="arc">
                <a:avLst>
                  <a:gd name="adj1" fmla="val 9365432"/>
                  <a:gd name="adj2" fmla="val 1581292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30480" name="文字方塊 43"/>
              <p:cNvSpPr txBox="1">
                <a:spLocks noChangeArrowheads="1"/>
              </p:cNvSpPr>
              <p:nvPr/>
            </p:nvSpPr>
            <p:spPr bwMode="auto">
              <a:xfrm flipH="1">
                <a:off x="2071670" y="5072074"/>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乙的活動</a:t>
                </a:r>
              </a:p>
            </p:txBody>
          </p:sp>
          <p:sp>
            <p:nvSpPr>
              <p:cNvPr id="117" name="弧形 116"/>
              <p:cNvSpPr/>
              <p:nvPr/>
            </p:nvSpPr>
            <p:spPr bwMode="auto">
              <a:xfrm rot="16497735" flipH="1" flipV="1">
                <a:off x="2510845" y="4718231"/>
                <a:ext cx="1563241" cy="2028839"/>
              </a:xfrm>
              <a:prstGeom prst="arc">
                <a:avLst>
                  <a:gd name="adj1" fmla="val 8171956"/>
                  <a:gd name="adj2" fmla="val 15716446"/>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30482" name="Picture 43"/>
              <p:cNvPicPr>
                <a:picLocks noChangeAspect="1" noChangeArrowheads="1"/>
              </p:cNvPicPr>
              <p:nvPr/>
            </p:nvPicPr>
            <p:blipFill>
              <a:blip r:embed="rId4" cstate="print"/>
              <a:srcRect/>
              <a:stretch>
                <a:fillRect/>
              </a:stretch>
            </p:blipFill>
            <p:spPr bwMode="auto">
              <a:xfrm rot="6556">
                <a:off x="3215017" y="5170740"/>
                <a:ext cx="436054" cy="355951"/>
              </a:xfrm>
              <a:prstGeom prst="rect">
                <a:avLst/>
              </a:prstGeom>
              <a:noFill/>
              <a:ln w="28575">
                <a:noFill/>
                <a:miter lim="800000"/>
                <a:headEnd/>
                <a:tailEnd/>
              </a:ln>
            </p:spPr>
          </p:pic>
        </p:grpSp>
        <p:grpSp>
          <p:nvGrpSpPr>
            <p:cNvPr id="4" name="群組 146"/>
            <p:cNvGrpSpPr>
              <a:grpSpLocks/>
            </p:cNvGrpSpPr>
            <p:nvPr/>
          </p:nvGrpSpPr>
          <p:grpSpPr bwMode="auto">
            <a:xfrm>
              <a:off x="4286250" y="2143125"/>
              <a:ext cx="4497388" cy="4179888"/>
              <a:chOff x="4575857" y="2147408"/>
              <a:chExt cx="4496737" cy="4180223"/>
            </a:xfrm>
          </p:grpSpPr>
          <p:grpSp>
            <p:nvGrpSpPr>
              <p:cNvPr id="5" name="群組 53"/>
              <p:cNvGrpSpPr>
                <a:grpSpLocks/>
              </p:cNvGrpSpPr>
              <p:nvPr/>
            </p:nvGrpSpPr>
            <p:grpSpPr bwMode="auto">
              <a:xfrm rot="5641310">
                <a:off x="6105378" y="4276192"/>
                <a:ext cx="633507" cy="362863"/>
                <a:chOff x="4584807" y="4838229"/>
                <a:chExt cx="854301" cy="499481"/>
              </a:xfrm>
            </p:grpSpPr>
            <p:sp>
              <p:nvSpPr>
                <p:cNvPr id="530475"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30476"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30477"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30443" name="文字方塊 43"/>
              <p:cNvSpPr txBox="1">
                <a:spLocks noChangeArrowheads="1"/>
              </p:cNvSpPr>
              <p:nvPr/>
            </p:nvSpPr>
            <p:spPr bwMode="auto">
              <a:xfrm flipH="1">
                <a:off x="5647427" y="2384035"/>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甲的淨益</a:t>
                </a:r>
              </a:p>
            </p:txBody>
          </p:sp>
          <p:sp>
            <p:nvSpPr>
              <p:cNvPr id="530444" name="文字方塊 22"/>
              <p:cNvSpPr txBox="1">
                <a:spLocks noChangeArrowheads="1"/>
              </p:cNvSpPr>
              <p:nvPr/>
            </p:nvSpPr>
            <p:spPr bwMode="auto">
              <a:xfrm>
                <a:off x="7862005" y="4143380"/>
                <a:ext cx="1210589" cy="584775"/>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各別活動</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得到的資源</a:t>
                </a:r>
              </a:p>
            </p:txBody>
          </p:sp>
          <p:sp>
            <p:nvSpPr>
              <p:cNvPr id="95" name="弧形 94"/>
              <p:cNvSpPr/>
              <p:nvPr/>
            </p:nvSpPr>
            <p:spPr bwMode="auto">
              <a:xfrm rot="16030217">
                <a:off x="5428840" y="2226223"/>
                <a:ext cx="1563813" cy="2028531"/>
              </a:xfrm>
              <a:prstGeom prst="arc">
                <a:avLst>
                  <a:gd name="adj1" fmla="val 15689181"/>
                  <a:gd name="adj2" fmla="val 19646625"/>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97" name="弧形 96"/>
              <p:cNvSpPr/>
              <p:nvPr/>
            </p:nvSpPr>
            <p:spPr bwMode="auto">
              <a:xfrm rot="440269" flipV="1">
                <a:off x="5179020" y="4452643"/>
                <a:ext cx="1606317" cy="1730514"/>
              </a:xfrm>
              <a:prstGeom prst="arc">
                <a:avLst>
                  <a:gd name="adj1" fmla="val 8288368"/>
                  <a:gd name="adj2" fmla="val 10821330"/>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30447" name="文字方塊 43"/>
              <p:cNvSpPr txBox="1">
                <a:spLocks noChangeArrowheads="1"/>
              </p:cNvSpPr>
              <p:nvPr/>
            </p:nvSpPr>
            <p:spPr bwMode="auto">
              <a:xfrm flipH="1">
                <a:off x="4575857" y="4286256"/>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全部的活動</a:t>
                </a:r>
              </a:p>
            </p:txBody>
          </p:sp>
          <p:sp>
            <p:nvSpPr>
              <p:cNvPr id="530448" name="文字方塊 47"/>
              <p:cNvSpPr txBox="1">
                <a:spLocks noChangeArrowheads="1"/>
              </p:cNvSpPr>
              <p:nvPr/>
            </p:nvSpPr>
            <p:spPr bwMode="auto">
              <a:xfrm>
                <a:off x="6933311" y="2786058"/>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30449" name="文字方塊 47"/>
              <p:cNvSpPr txBox="1">
                <a:spLocks noChangeArrowheads="1"/>
              </p:cNvSpPr>
              <p:nvPr/>
            </p:nvSpPr>
            <p:spPr bwMode="auto">
              <a:xfrm>
                <a:off x="7361939" y="400050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103" name="弧形 102"/>
              <p:cNvSpPr/>
              <p:nvPr/>
            </p:nvSpPr>
            <p:spPr bwMode="auto">
              <a:xfrm>
                <a:off x="5004420" y="2571305"/>
                <a:ext cx="2857086" cy="3143502"/>
              </a:xfrm>
              <a:prstGeom prst="arc">
                <a:avLst>
                  <a:gd name="adj1" fmla="val 17218668"/>
                  <a:gd name="adj2" fmla="val 5631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30451" name="Picture 43"/>
              <p:cNvPicPr>
                <a:picLocks noChangeAspect="1" noChangeArrowheads="1"/>
              </p:cNvPicPr>
              <p:nvPr/>
            </p:nvPicPr>
            <p:blipFill>
              <a:blip r:embed="rId4" cstate="print"/>
              <a:srcRect/>
              <a:stretch>
                <a:fillRect/>
              </a:stretch>
            </p:blipFill>
            <p:spPr bwMode="auto">
              <a:xfrm rot="6556">
                <a:off x="5790642" y="2884517"/>
                <a:ext cx="436054" cy="355951"/>
              </a:xfrm>
              <a:prstGeom prst="rect">
                <a:avLst/>
              </a:prstGeom>
              <a:noFill/>
              <a:ln w="28575">
                <a:noFill/>
                <a:miter lim="800000"/>
                <a:headEnd/>
                <a:tailEnd/>
              </a:ln>
            </p:spPr>
          </p:pic>
          <p:pic>
            <p:nvPicPr>
              <p:cNvPr id="530452" name="Picture 44"/>
              <p:cNvPicPr>
                <a:picLocks noChangeAspect="1" noChangeArrowheads="1"/>
              </p:cNvPicPr>
              <p:nvPr/>
            </p:nvPicPr>
            <p:blipFill>
              <a:blip r:embed="rId5" cstate="print"/>
              <a:srcRect/>
              <a:stretch>
                <a:fillRect/>
              </a:stretch>
            </p:blipFill>
            <p:spPr bwMode="auto">
              <a:xfrm rot="21593444" flipH="1">
                <a:off x="6790842" y="4858493"/>
                <a:ext cx="459959" cy="428274"/>
              </a:xfrm>
              <a:prstGeom prst="rect">
                <a:avLst/>
              </a:prstGeom>
              <a:noFill/>
              <a:ln w="28575">
                <a:noFill/>
                <a:miter lim="800000"/>
                <a:headEnd/>
                <a:tailEnd/>
              </a:ln>
            </p:spPr>
          </p:pic>
          <p:sp>
            <p:nvSpPr>
              <p:cNvPr id="530453" name="文字方塊 47"/>
              <p:cNvSpPr txBox="1">
                <a:spLocks noChangeArrowheads="1"/>
              </p:cNvSpPr>
              <p:nvPr/>
            </p:nvSpPr>
            <p:spPr bwMode="auto">
              <a:xfrm>
                <a:off x="6861873" y="5214950"/>
                <a:ext cx="492443"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30454" name="文字方塊 47"/>
              <p:cNvSpPr txBox="1">
                <a:spLocks noChangeArrowheads="1"/>
              </p:cNvSpPr>
              <p:nvPr/>
            </p:nvSpPr>
            <p:spPr bwMode="auto">
              <a:xfrm>
                <a:off x="6290369" y="5357826"/>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0455" name="文字方塊 43"/>
              <p:cNvSpPr txBox="1">
                <a:spLocks noChangeArrowheads="1"/>
              </p:cNvSpPr>
              <p:nvPr/>
            </p:nvSpPr>
            <p:spPr bwMode="auto">
              <a:xfrm flipH="1">
                <a:off x="4718733" y="3455605"/>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甲的活動</a:t>
                </a:r>
              </a:p>
            </p:txBody>
          </p:sp>
          <p:sp>
            <p:nvSpPr>
              <p:cNvPr id="113" name="弧形 112"/>
              <p:cNvSpPr/>
              <p:nvPr/>
            </p:nvSpPr>
            <p:spPr bwMode="auto">
              <a:xfrm rot="16030217" flipH="1" flipV="1">
                <a:off x="4917739" y="1915048"/>
                <a:ext cx="1563813" cy="2028531"/>
              </a:xfrm>
              <a:prstGeom prst="arc">
                <a:avLst>
                  <a:gd name="adj1" fmla="val 15689181"/>
                  <a:gd name="adj2" fmla="val 2065915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cxnSp>
            <p:nvCxnSpPr>
              <p:cNvPr id="530457" name="直線單箭頭接點 119"/>
              <p:cNvCxnSpPr>
                <a:cxnSpLocks noChangeShapeType="1"/>
                <a:stCxn id="530447" idx="1"/>
              </p:cNvCxnSpPr>
              <p:nvPr/>
            </p:nvCxnSpPr>
            <p:spPr bwMode="auto">
              <a:xfrm flipV="1">
                <a:off x="5933179" y="4454495"/>
                <a:ext cx="330240" cy="1038"/>
              </a:xfrm>
              <a:prstGeom prst="straightConnector1">
                <a:avLst/>
              </a:prstGeom>
              <a:noFill/>
              <a:ln w="38100" algn="ctr">
                <a:solidFill>
                  <a:schemeClr val="tx1"/>
                </a:solidFill>
                <a:round/>
                <a:headEnd/>
                <a:tailEnd/>
              </a:ln>
            </p:spPr>
          </p:cxnSp>
          <p:cxnSp>
            <p:nvCxnSpPr>
              <p:cNvPr id="530458" name="直線單箭頭接點 121"/>
              <p:cNvCxnSpPr>
                <a:cxnSpLocks noChangeShapeType="1"/>
                <a:endCxn id="530444" idx="1"/>
              </p:cNvCxnSpPr>
              <p:nvPr/>
            </p:nvCxnSpPr>
            <p:spPr bwMode="auto">
              <a:xfrm flipV="1">
                <a:off x="6571146" y="4435768"/>
                <a:ext cx="1290859" cy="24303"/>
              </a:xfrm>
              <a:prstGeom prst="straightConnector1">
                <a:avLst/>
              </a:prstGeom>
              <a:noFill/>
              <a:ln w="38100" algn="ctr">
                <a:solidFill>
                  <a:schemeClr val="tx1"/>
                </a:solidFill>
                <a:round/>
                <a:headEnd/>
                <a:tailEnd type="triangle" w="lg" len="lg"/>
              </a:ln>
            </p:spPr>
          </p:cxnSp>
          <p:sp>
            <p:nvSpPr>
              <p:cNvPr id="125" name="弧形 124"/>
              <p:cNvSpPr/>
              <p:nvPr/>
            </p:nvSpPr>
            <p:spPr bwMode="auto">
              <a:xfrm rot="21159731">
                <a:off x="5179020" y="2809449"/>
                <a:ext cx="1606317" cy="1730514"/>
              </a:xfrm>
              <a:prstGeom prst="arc">
                <a:avLst>
                  <a:gd name="adj1" fmla="val 8288368"/>
                  <a:gd name="adj2" fmla="val 1034609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30460" name="Picture 44"/>
              <p:cNvPicPr>
                <a:picLocks noChangeAspect="1" noChangeArrowheads="1"/>
              </p:cNvPicPr>
              <p:nvPr/>
            </p:nvPicPr>
            <p:blipFill>
              <a:blip r:embed="rId5" cstate="print"/>
              <a:srcRect/>
              <a:stretch>
                <a:fillRect/>
              </a:stretch>
            </p:blipFill>
            <p:spPr bwMode="auto">
              <a:xfrm rot="21593444" flipH="1">
                <a:off x="6719405" y="3429438"/>
                <a:ext cx="459959" cy="428274"/>
              </a:xfrm>
              <a:prstGeom prst="rect">
                <a:avLst/>
              </a:prstGeom>
              <a:noFill/>
              <a:ln w="28575">
                <a:noFill/>
                <a:miter lim="800000"/>
                <a:headEnd/>
                <a:tailEnd/>
              </a:ln>
            </p:spPr>
          </p:pic>
          <p:sp>
            <p:nvSpPr>
              <p:cNvPr id="128" name="弧形 127"/>
              <p:cNvSpPr/>
              <p:nvPr/>
            </p:nvSpPr>
            <p:spPr bwMode="auto">
              <a:xfrm flipV="1">
                <a:off x="5147274" y="2785634"/>
                <a:ext cx="2785660" cy="3143502"/>
              </a:xfrm>
              <a:prstGeom prst="arc">
                <a:avLst>
                  <a:gd name="adj1" fmla="val 17218668"/>
                  <a:gd name="adj2" fmla="val 2063784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30462" name="文字方塊 47"/>
              <p:cNvSpPr txBox="1">
                <a:spLocks noChangeArrowheads="1"/>
              </p:cNvSpPr>
              <p:nvPr/>
            </p:nvSpPr>
            <p:spPr bwMode="auto">
              <a:xfrm>
                <a:off x="4861609" y="557214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0463" name="文字方塊 47"/>
              <p:cNvSpPr txBox="1">
                <a:spLocks noChangeArrowheads="1"/>
              </p:cNvSpPr>
              <p:nvPr/>
            </p:nvSpPr>
            <p:spPr bwMode="auto">
              <a:xfrm>
                <a:off x="4790171" y="450057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0464" name="文字方塊 47"/>
              <p:cNvSpPr txBox="1">
                <a:spLocks noChangeArrowheads="1"/>
              </p:cNvSpPr>
              <p:nvPr/>
            </p:nvSpPr>
            <p:spPr bwMode="auto">
              <a:xfrm>
                <a:off x="4790171" y="385762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0465" name="文字方塊 47"/>
              <p:cNvSpPr txBox="1">
                <a:spLocks noChangeArrowheads="1"/>
              </p:cNvSpPr>
              <p:nvPr/>
            </p:nvSpPr>
            <p:spPr bwMode="auto">
              <a:xfrm>
                <a:off x="4718733" y="2857496"/>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134" name="弧形 133"/>
              <p:cNvSpPr/>
              <p:nvPr/>
            </p:nvSpPr>
            <p:spPr bwMode="auto">
              <a:xfrm rot="16030217">
                <a:off x="5346302" y="2173832"/>
                <a:ext cx="1563812" cy="2028531"/>
              </a:xfrm>
              <a:prstGeom prst="arc">
                <a:avLst>
                  <a:gd name="adj1" fmla="val 15689181"/>
                  <a:gd name="adj2" fmla="val 19646625"/>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35" name="弧形 134"/>
              <p:cNvSpPr/>
              <p:nvPr/>
            </p:nvSpPr>
            <p:spPr bwMode="auto">
              <a:xfrm rot="21159731">
                <a:off x="5107593" y="2880892"/>
                <a:ext cx="1606317" cy="1730514"/>
              </a:xfrm>
              <a:prstGeom prst="arc">
                <a:avLst>
                  <a:gd name="adj1" fmla="val 8288368"/>
                  <a:gd name="adj2" fmla="val 10346096"/>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36" name="弧形 135"/>
              <p:cNvSpPr/>
              <p:nvPr/>
            </p:nvSpPr>
            <p:spPr bwMode="auto">
              <a:xfrm rot="440269" flipV="1">
                <a:off x="5107593" y="4381200"/>
                <a:ext cx="1606317" cy="1730514"/>
              </a:xfrm>
              <a:prstGeom prst="arc">
                <a:avLst>
                  <a:gd name="adj1" fmla="val 8288368"/>
                  <a:gd name="adj2" fmla="val 10821330"/>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37" name="弧形 136"/>
              <p:cNvSpPr/>
              <p:nvPr/>
            </p:nvSpPr>
            <p:spPr bwMode="auto">
              <a:xfrm rot="16030217">
                <a:off x="5489156" y="4531458"/>
                <a:ext cx="1563813" cy="2028531"/>
              </a:xfrm>
              <a:prstGeom prst="arc">
                <a:avLst>
                  <a:gd name="adj1" fmla="val 9365432"/>
                  <a:gd name="adj2" fmla="val 15812929"/>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cxnSp>
            <p:nvCxnSpPr>
              <p:cNvPr id="530470" name="直線單箭頭接點 137"/>
              <p:cNvCxnSpPr>
                <a:cxnSpLocks noChangeShapeType="1"/>
              </p:cNvCxnSpPr>
              <p:nvPr/>
            </p:nvCxnSpPr>
            <p:spPr bwMode="auto">
              <a:xfrm>
                <a:off x="5647427" y="4286256"/>
                <a:ext cx="615992" cy="1588"/>
              </a:xfrm>
              <a:prstGeom prst="straightConnector1">
                <a:avLst/>
              </a:prstGeom>
              <a:noFill/>
              <a:ln w="38100" algn="ctr">
                <a:solidFill>
                  <a:srgbClr val="FF0000"/>
                </a:solidFill>
                <a:prstDash val="sysDash"/>
                <a:round/>
                <a:headEnd/>
                <a:tailEnd/>
              </a:ln>
            </p:spPr>
          </p:cxnSp>
          <p:cxnSp>
            <p:nvCxnSpPr>
              <p:cNvPr id="530471" name="直線單箭頭接點 139"/>
              <p:cNvCxnSpPr>
                <a:cxnSpLocks noChangeShapeType="1"/>
              </p:cNvCxnSpPr>
              <p:nvPr/>
            </p:nvCxnSpPr>
            <p:spPr bwMode="auto">
              <a:xfrm flipV="1">
                <a:off x="6576121" y="4286256"/>
                <a:ext cx="790793" cy="24303"/>
              </a:xfrm>
              <a:prstGeom prst="straightConnector1">
                <a:avLst/>
              </a:prstGeom>
              <a:noFill/>
              <a:ln w="38100" algn="ctr">
                <a:solidFill>
                  <a:srgbClr val="FF0000"/>
                </a:solidFill>
                <a:prstDash val="sysDash"/>
                <a:round/>
                <a:headEnd/>
                <a:tailEnd type="triangle" w="lg" len="lg"/>
              </a:ln>
            </p:spPr>
          </p:cxnSp>
          <p:cxnSp>
            <p:nvCxnSpPr>
              <p:cNvPr id="530472" name="直線單箭頭接點 140"/>
              <p:cNvCxnSpPr>
                <a:cxnSpLocks noChangeShapeType="1"/>
              </p:cNvCxnSpPr>
              <p:nvPr/>
            </p:nvCxnSpPr>
            <p:spPr bwMode="auto">
              <a:xfrm>
                <a:off x="5647427" y="4619143"/>
                <a:ext cx="615992" cy="1588"/>
              </a:xfrm>
              <a:prstGeom prst="straightConnector1">
                <a:avLst/>
              </a:prstGeom>
              <a:noFill/>
              <a:ln w="38100" algn="ctr">
                <a:solidFill>
                  <a:srgbClr val="FF0000"/>
                </a:solidFill>
                <a:prstDash val="sysDash"/>
                <a:round/>
                <a:headEnd/>
                <a:tailEnd/>
              </a:ln>
            </p:spPr>
          </p:cxnSp>
          <p:cxnSp>
            <p:nvCxnSpPr>
              <p:cNvPr id="530473" name="直線單箭頭接點 141"/>
              <p:cNvCxnSpPr>
                <a:cxnSpLocks noChangeShapeType="1"/>
              </p:cNvCxnSpPr>
              <p:nvPr/>
            </p:nvCxnSpPr>
            <p:spPr bwMode="auto">
              <a:xfrm flipV="1">
                <a:off x="6576121" y="4619143"/>
                <a:ext cx="790793" cy="24303"/>
              </a:xfrm>
              <a:prstGeom prst="straightConnector1">
                <a:avLst/>
              </a:prstGeom>
              <a:noFill/>
              <a:ln w="38100" algn="ctr">
                <a:solidFill>
                  <a:srgbClr val="FF0000"/>
                </a:solidFill>
                <a:prstDash val="sysDash"/>
                <a:round/>
                <a:headEnd/>
                <a:tailEnd type="triangle" w="lg" len="lg"/>
              </a:ln>
            </p:spPr>
          </p:cxnSp>
          <p:sp>
            <p:nvSpPr>
              <p:cNvPr id="530474" name="文字方塊 47"/>
              <p:cNvSpPr txBox="1">
                <a:spLocks noChangeArrowheads="1"/>
              </p:cNvSpPr>
              <p:nvPr/>
            </p:nvSpPr>
            <p:spPr bwMode="auto">
              <a:xfrm>
                <a:off x="6147493" y="2643182"/>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共同的悲劇案例</a:t>
            </a:r>
          </a:p>
        </p:txBody>
      </p:sp>
      <p:sp>
        <p:nvSpPr>
          <p:cNvPr id="531459" name="Rectangle 3"/>
          <p:cNvSpPr>
            <a:spLocks noGrp="1" noChangeArrowheads="1"/>
          </p:cNvSpPr>
          <p:nvPr>
            <p:ph idx="1"/>
          </p:nvPr>
        </p:nvSpPr>
        <p:spPr>
          <a:xfrm>
            <a:off x="381000" y="2071688"/>
            <a:ext cx="8405813" cy="2643187"/>
          </a:xfrm>
        </p:spPr>
        <p:txBody>
          <a:bodyPr/>
          <a:lstStyle/>
          <a:p>
            <a:pPr>
              <a:lnSpc>
                <a:spcPct val="90000"/>
              </a:lnSpc>
            </a:pPr>
            <a:r>
              <a:rPr lang="zh-TW" altLang="zh-TW" sz="2000" smtClean="0">
                <a:solidFill>
                  <a:srgbClr val="CC3300"/>
                </a:solidFill>
              </a:rPr>
              <a:t>現行總額預算之健保給付制度下的醫療資源競爭案例</a:t>
            </a:r>
            <a:endParaRPr lang="zh-TW" altLang="en-US" sz="1600" smtClean="0"/>
          </a:p>
          <a:p>
            <a:pPr lvl="1">
              <a:lnSpc>
                <a:spcPct val="90000"/>
              </a:lnSpc>
            </a:pPr>
            <a:r>
              <a:rPr lang="zh-TW" altLang="en-US" sz="1800" smtClean="0"/>
              <a:t>預先依據醫療服務成本及其服務量的成長，設定健康保險支出的年度預算總額，醫療服務以相對點數反映各項服務量，每點支付金額採回溯性計價方式，由預算總額除以實際總服務量（點數）而得。</a:t>
            </a:r>
          </a:p>
          <a:p>
            <a:pPr lvl="1">
              <a:lnSpc>
                <a:spcPct val="90000"/>
              </a:lnSpc>
            </a:pPr>
            <a:r>
              <a:rPr lang="zh-TW" altLang="en-US" sz="1800" smtClean="0"/>
              <a:t>當實際總服務量點數大於原先協議的預算總額時，每點支付金額將降低，反之將增加。</a:t>
            </a:r>
          </a:p>
          <a:p>
            <a:pPr>
              <a:lnSpc>
                <a:spcPct val="90000"/>
              </a:lnSpc>
            </a:pPr>
            <a:r>
              <a:rPr lang="zh-TW" altLang="en-US" sz="2000" smtClean="0"/>
              <a:t>問題</a:t>
            </a:r>
          </a:p>
          <a:p>
            <a:pPr lvl="1">
              <a:lnSpc>
                <a:spcPct val="90000"/>
              </a:lnSpc>
            </a:pPr>
            <a:r>
              <a:rPr lang="zh-TW" altLang="en-US" sz="1800" smtClean="0"/>
              <a:t>衝刺醫療服務量</a:t>
            </a:r>
          </a:p>
          <a:p>
            <a:pPr lvl="1">
              <a:lnSpc>
                <a:spcPct val="90000"/>
              </a:lnSpc>
            </a:pPr>
            <a:r>
              <a:rPr lang="zh-TW" altLang="en-US" sz="1800" smtClean="0"/>
              <a:t>醫療品質降低</a:t>
            </a:r>
          </a:p>
          <a:p>
            <a:pPr lvl="1">
              <a:lnSpc>
                <a:spcPct val="90000"/>
              </a:lnSpc>
            </a:pPr>
            <a:r>
              <a:rPr lang="zh-TW" altLang="en-US" sz="1800" smtClean="0"/>
              <a:t>選擇醫療服務項目</a:t>
            </a:r>
            <a:r>
              <a:rPr lang="en-US" altLang="zh-TW" sz="1800" smtClean="0"/>
              <a:t>〈</a:t>
            </a:r>
            <a:r>
              <a:rPr lang="zh-TW" altLang="en-US" sz="1800" smtClean="0"/>
              <a:t>自費</a:t>
            </a:r>
            <a:r>
              <a:rPr lang="en-US" altLang="zh-TW" sz="1800" smtClean="0"/>
              <a:t>〉</a:t>
            </a:r>
            <a:endParaRPr lang="en-US" altLang="zh-TW" sz="2000" smtClean="0"/>
          </a:p>
          <a:p>
            <a:pPr>
              <a:lnSpc>
                <a:spcPct val="90000"/>
              </a:lnSpc>
            </a:pPr>
            <a:r>
              <a:rPr lang="en-US" altLang="zh-TW" sz="2000" smtClean="0">
                <a:solidFill>
                  <a:srgbClr val="CC3300"/>
                </a:solidFill>
              </a:rPr>
              <a:t>[</a:t>
            </a:r>
            <a:r>
              <a:rPr lang="zh-TW" altLang="en-US" sz="2000" smtClean="0">
                <a:solidFill>
                  <a:srgbClr val="CC3300"/>
                </a:solidFill>
              </a:rPr>
              <a:t>管理方針</a:t>
            </a:r>
            <a:r>
              <a:rPr lang="en-US" altLang="zh-TW" sz="2000" smtClean="0">
                <a:solidFill>
                  <a:srgbClr val="CC3300"/>
                </a:solidFill>
              </a:rPr>
              <a:t>]</a:t>
            </a:r>
          </a:p>
          <a:p>
            <a:pPr lvl="1">
              <a:lnSpc>
                <a:spcPct val="90000"/>
              </a:lnSpc>
            </a:pPr>
            <a:r>
              <a:rPr lang="zh-TW" altLang="en-US" sz="1800" smtClean="0">
                <a:solidFill>
                  <a:srgbClr val="CC3300"/>
                </a:solidFill>
              </a:rPr>
              <a:t>透過區域協商因應</a:t>
            </a:r>
          </a:p>
          <a:p>
            <a:pPr lvl="1">
              <a:lnSpc>
                <a:spcPct val="90000"/>
              </a:lnSpc>
            </a:pPr>
            <a:r>
              <a:rPr lang="zh-TW" altLang="zh-TW" sz="1800" smtClean="0">
                <a:solidFill>
                  <a:srgbClr val="CC3300"/>
                </a:solidFill>
              </a:rPr>
              <a:t>透過教育自我管制及同儕的壓力</a:t>
            </a:r>
          </a:p>
          <a:p>
            <a:pPr lvl="1">
              <a:lnSpc>
                <a:spcPct val="90000"/>
              </a:lnSpc>
            </a:pPr>
            <a:r>
              <a:rPr lang="zh-TW" altLang="zh-TW" sz="1800" smtClean="0">
                <a:solidFill>
                  <a:srgbClr val="CC3300"/>
                </a:solidFill>
              </a:rPr>
              <a:t>由參與者共同設計的正式調節機制以管理共同資源</a:t>
            </a:r>
            <a:endParaRPr lang="zh-TW" altLang="zh-TW" sz="2000" smtClean="0">
              <a:solidFill>
                <a:srgbClr val="CC3300"/>
              </a:solidFill>
            </a:endParaRPr>
          </a:p>
        </p:txBody>
      </p:sp>
      <p:sp>
        <p:nvSpPr>
          <p:cNvPr id="531461" name="投影片編號版面配置區 4"/>
          <p:cNvSpPr>
            <a:spLocks noGrp="1"/>
          </p:cNvSpPr>
          <p:nvPr>
            <p:ph type="sldNum" sz="quarter" idx="12"/>
          </p:nvPr>
        </p:nvSpPr>
        <p:spPr>
          <a:noFill/>
        </p:spPr>
        <p:txBody>
          <a:bodyPr/>
          <a:lstStyle/>
          <a:p>
            <a:fld id="{B083E3C9-B87E-4FFB-94D6-470492A36998}" type="slidenum">
              <a:rPr lang="en-US" altLang="zh-TW" smtClean="0">
                <a:ea typeface="新細明體" charset="-120"/>
              </a:rPr>
              <a:pPr/>
              <a:t>31</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共同的悲劇案例 ─ 基模</a:t>
            </a:r>
          </a:p>
        </p:txBody>
      </p:sp>
      <p:sp>
        <p:nvSpPr>
          <p:cNvPr id="532483" name="Rectangle 3"/>
          <p:cNvSpPr>
            <a:spLocks noGrp="1" noChangeArrowheads="1"/>
          </p:cNvSpPr>
          <p:nvPr>
            <p:ph idx="1"/>
          </p:nvPr>
        </p:nvSpPr>
        <p:spPr>
          <a:xfrm>
            <a:off x="428625" y="2000250"/>
            <a:ext cx="4357688" cy="4500563"/>
          </a:xfrm>
        </p:spPr>
        <p:txBody>
          <a:bodyPr/>
          <a:lstStyle/>
          <a:p>
            <a:pPr>
              <a:lnSpc>
                <a:spcPct val="90000"/>
              </a:lnSpc>
              <a:spcBef>
                <a:spcPct val="50000"/>
              </a:spcBef>
            </a:pPr>
            <a:r>
              <a:rPr lang="zh-TW" altLang="zh-TW" sz="1800" smtClean="0">
                <a:solidFill>
                  <a:srgbClr val="CC3300"/>
                </a:solidFill>
              </a:rPr>
              <a:t>醫療資源競爭</a:t>
            </a:r>
            <a:r>
              <a:rPr lang="zh-TW" altLang="en-US" sz="1800" smtClean="0">
                <a:solidFill>
                  <a:srgbClr val="CC3300"/>
                </a:solidFill>
              </a:rPr>
              <a:t>後遺症</a:t>
            </a:r>
          </a:p>
          <a:p>
            <a:pPr lvl="1">
              <a:lnSpc>
                <a:spcPct val="90000"/>
              </a:lnSpc>
              <a:spcBef>
                <a:spcPct val="50000"/>
              </a:spcBef>
            </a:pPr>
            <a:r>
              <a:rPr lang="zh-TW" altLang="en-US" sz="1600" smtClean="0"/>
              <a:t>當實際總服務量點數大於原先協議的預算總額時，每點支付金額將降低</a:t>
            </a:r>
          </a:p>
          <a:p>
            <a:pPr lvl="1">
              <a:lnSpc>
                <a:spcPct val="90000"/>
              </a:lnSpc>
              <a:spcBef>
                <a:spcPct val="50000"/>
              </a:spcBef>
            </a:pPr>
            <a:r>
              <a:rPr lang="zh-TW" altLang="en-US" sz="1600" smtClean="0"/>
              <a:t>為增加收入，醫院競相衝刺醫療服務量，但收入並未依服務量的增加而等比成長增加</a:t>
            </a:r>
          </a:p>
          <a:p>
            <a:pPr lvl="1">
              <a:lnSpc>
                <a:spcPct val="90000"/>
              </a:lnSpc>
              <a:spcBef>
                <a:spcPct val="50000"/>
              </a:spcBef>
            </a:pPr>
            <a:r>
              <a:rPr lang="zh-TW" altLang="en-US" sz="1600" smtClean="0"/>
              <a:t>追求量的成長忽略醫療品質，影響病患的權益</a:t>
            </a:r>
          </a:p>
          <a:p>
            <a:pPr lvl="1">
              <a:lnSpc>
                <a:spcPct val="90000"/>
              </a:lnSpc>
              <a:spcBef>
                <a:spcPct val="50000"/>
              </a:spcBef>
            </a:pPr>
            <a:r>
              <a:rPr lang="zh-TW" altLang="en-US" sz="1600" smtClean="0"/>
              <a:t>誘導病患採自費的醫療項目</a:t>
            </a:r>
          </a:p>
          <a:p>
            <a:pPr>
              <a:lnSpc>
                <a:spcPct val="90000"/>
              </a:lnSpc>
              <a:spcBef>
                <a:spcPct val="50000"/>
              </a:spcBef>
              <a:buSzPct val="55000"/>
              <a:buFont typeface="Wingdings" pitchFamily="2" charset="2"/>
              <a:buChar char="n"/>
            </a:pPr>
            <a:r>
              <a:rPr lang="zh-TW" altLang="en-US" sz="1800" smtClean="0">
                <a:solidFill>
                  <a:srgbClr val="FF0000"/>
                </a:solidFill>
              </a:rPr>
              <a:t>槓桿解</a:t>
            </a:r>
          </a:p>
          <a:p>
            <a:pPr lvl="1">
              <a:lnSpc>
                <a:spcPct val="90000"/>
              </a:lnSpc>
              <a:spcBef>
                <a:spcPct val="50000"/>
              </a:spcBef>
            </a:pPr>
            <a:r>
              <a:rPr lang="zh-TW" altLang="en-US" sz="1600" smtClean="0">
                <a:solidFill>
                  <a:srgbClr val="CC3300"/>
                </a:solidFill>
              </a:rPr>
              <a:t>透過區域協商服務量反應真正的醫療需求</a:t>
            </a:r>
          </a:p>
          <a:p>
            <a:pPr lvl="1">
              <a:lnSpc>
                <a:spcPct val="90000"/>
              </a:lnSpc>
              <a:spcBef>
                <a:spcPct val="50000"/>
              </a:spcBef>
            </a:pPr>
            <a:r>
              <a:rPr lang="zh-TW" altLang="en-US" sz="1600" smtClean="0">
                <a:solidFill>
                  <a:srgbClr val="CC3300"/>
                </a:solidFill>
              </a:rPr>
              <a:t>由區域內醫療機構醫師參與醫療給付的審查</a:t>
            </a:r>
          </a:p>
          <a:p>
            <a:pPr lvl="1">
              <a:lnSpc>
                <a:spcPct val="90000"/>
              </a:lnSpc>
              <a:spcBef>
                <a:spcPct val="50000"/>
              </a:spcBef>
            </a:pPr>
            <a:r>
              <a:rPr lang="zh-TW" altLang="en-US" sz="1600" smtClean="0">
                <a:solidFill>
                  <a:srgbClr val="CC3300"/>
                </a:solidFill>
                <a:latin typeface="新細明體" charset="-120"/>
              </a:rPr>
              <a:t>品質保證方案─醫療服務品質指標的監測</a:t>
            </a:r>
          </a:p>
          <a:p>
            <a:pPr eaLnBrk="1" hangingPunct="1"/>
            <a:endParaRPr lang="zh-TW" altLang="zh-TW" sz="2000" smtClean="0">
              <a:solidFill>
                <a:srgbClr val="CC3300"/>
              </a:solidFill>
            </a:endParaRPr>
          </a:p>
        </p:txBody>
      </p:sp>
      <p:sp>
        <p:nvSpPr>
          <p:cNvPr id="532520" name="投影片編號版面配置區 47"/>
          <p:cNvSpPr>
            <a:spLocks noGrp="1"/>
          </p:cNvSpPr>
          <p:nvPr>
            <p:ph type="sldNum" sz="quarter" idx="12"/>
          </p:nvPr>
        </p:nvSpPr>
        <p:spPr>
          <a:noFill/>
        </p:spPr>
        <p:txBody>
          <a:bodyPr/>
          <a:lstStyle/>
          <a:p>
            <a:fld id="{230AAF9E-2AB3-4CAE-8D5C-F82D4C625657}" type="slidenum">
              <a:rPr lang="en-US" altLang="zh-TW" smtClean="0">
                <a:ea typeface="新細明體" charset="-120"/>
              </a:rPr>
              <a:pPr/>
              <a:t>32</a:t>
            </a:fld>
            <a:endParaRPr lang="en-US" altLang="zh-TW" smtClean="0">
              <a:ea typeface="新細明體" charset="-120"/>
            </a:endParaRPr>
          </a:p>
        </p:txBody>
      </p:sp>
      <p:grpSp>
        <p:nvGrpSpPr>
          <p:cNvPr id="2" name="群組 123"/>
          <p:cNvGrpSpPr>
            <a:grpSpLocks/>
          </p:cNvGrpSpPr>
          <p:nvPr/>
        </p:nvGrpSpPr>
        <p:grpSpPr bwMode="auto">
          <a:xfrm>
            <a:off x="4429125" y="4621213"/>
            <a:ext cx="3071813" cy="2009775"/>
            <a:chOff x="1857353" y="4505069"/>
            <a:chExt cx="3071858" cy="2009202"/>
          </a:xfrm>
        </p:grpSpPr>
        <p:sp>
          <p:nvSpPr>
            <p:cNvPr id="532525" name="文字方塊 43"/>
            <p:cNvSpPr txBox="1">
              <a:spLocks noChangeArrowheads="1"/>
            </p:cNvSpPr>
            <p:nvPr/>
          </p:nvSpPr>
          <p:spPr bwMode="auto">
            <a:xfrm flipH="1">
              <a:off x="3357560" y="5669980"/>
              <a:ext cx="1571651" cy="33845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其他醫院收入</a:t>
              </a:r>
            </a:p>
          </p:txBody>
        </p:sp>
        <p:sp>
          <p:nvSpPr>
            <p:cNvPr id="144" name="弧形 143"/>
            <p:cNvSpPr/>
            <p:nvPr/>
          </p:nvSpPr>
          <p:spPr bwMode="auto">
            <a:xfrm rot="16030217">
              <a:off x="2913291" y="4273056"/>
              <a:ext cx="1563241" cy="2027267"/>
            </a:xfrm>
            <a:prstGeom prst="arc">
              <a:avLst>
                <a:gd name="adj1" fmla="val 9365432"/>
                <a:gd name="adj2" fmla="val 1581292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32527" name="文字方塊 43"/>
            <p:cNvSpPr txBox="1">
              <a:spLocks noChangeArrowheads="1"/>
            </p:cNvSpPr>
            <p:nvPr/>
          </p:nvSpPr>
          <p:spPr bwMode="auto">
            <a:xfrm flipH="1">
              <a:off x="1857353" y="5072074"/>
              <a:ext cx="1428769" cy="33845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其他醫院服務</a:t>
              </a:r>
            </a:p>
          </p:txBody>
        </p:sp>
        <p:sp>
          <p:nvSpPr>
            <p:cNvPr id="146" name="弧形 145"/>
            <p:cNvSpPr/>
            <p:nvPr/>
          </p:nvSpPr>
          <p:spPr bwMode="auto">
            <a:xfrm rot="16497735" flipH="1" flipV="1">
              <a:off x="2510854" y="4718222"/>
              <a:ext cx="1563242" cy="2028855"/>
            </a:xfrm>
            <a:prstGeom prst="arc">
              <a:avLst>
                <a:gd name="adj1" fmla="val 8171956"/>
                <a:gd name="adj2" fmla="val 15716446"/>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32529" name="Picture 43"/>
            <p:cNvPicPr>
              <a:picLocks noChangeAspect="1" noChangeArrowheads="1"/>
            </p:cNvPicPr>
            <p:nvPr/>
          </p:nvPicPr>
          <p:blipFill>
            <a:blip r:embed="rId3" cstate="print"/>
            <a:srcRect/>
            <a:stretch>
              <a:fillRect/>
            </a:stretch>
          </p:blipFill>
          <p:spPr bwMode="auto">
            <a:xfrm rot="6556">
              <a:off x="3278358" y="5242196"/>
              <a:ext cx="436054" cy="355951"/>
            </a:xfrm>
            <a:prstGeom prst="rect">
              <a:avLst/>
            </a:prstGeom>
            <a:noFill/>
            <a:ln w="28575">
              <a:noFill/>
              <a:miter lim="800000"/>
              <a:headEnd/>
              <a:tailEnd/>
            </a:ln>
          </p:spPr>
        </p:pic>
      </p:grpSp>
      <p:grpSp>
        <p:nvGrpSpPr>
          <p:cNvPr id="3" name="群組 53"/>
          <p:cNvGrpSpPr>
            <a:grpSpLocks/>
          </p:cNvGrpSpPr>
          <p:nvPr/>
        </p:nvGrpSpPr>
        <p:grpSpPr bwMode="auto">
          <a:xfrm rot="5641310">
            <a:off x="6030119" y="4201319"/>
            <a:ext cx="633412" cy="361950"/>
            <a:chOff x="4584807" y="4838229"/>
            <a:chExt cx="854301" cy="499481"/>
          </a:xfrm>
        </p:grpSpPr>
        <p:sp>
          <p:nvSpPr>
            <p:cNvPr id="532522"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32523"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32524"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32486" name="文字方塊 43"/>
          <p:cNvSpPr txBox="1">
            <a:spLocks noChangeArrowheads="1"/>
          </p:cNvSpPr>
          <p:nvPr/>
        </p:nvSpPr>
        <p:spPr bwMode="auto">
          <a:xfrm flipH="1">
            <a:off x="5572125" y="2308225"/>
            <a:ext cx="1357313" cy="338138"/>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甲醫院收入</a:t>
            </a:r>
          </a:p>
        </p:txBody>
      </p:sp>
      <p:sp>
        <p:nvSpPr>
          <p:cNvPr id="532487" name="文字方塊 22"/>
          <p:cNvSpPr txBox="1">
            <a:spLocks noChangeArrowheads="1"/>
          </p:cNvSpPr>
          <p:nvPr/>
        </p:nvSpPr>
        <p:spPr bwMode="auto">
          <a:xfrm>
            <a:off x="7786688" y="4067175"/>
            <a:ext cx="1211262" cy="585788"/>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各別醫院</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得到的資源</a:t>
            </a:r>
          </a:p>
        </p:txBody>
      </p:sp>
      <p:sp>
        <p:nvSpPr>
          <p:cNvPr id="76" name="弧形 75"/>
          <p:cNvSpPr/>
          <p:nvPr/>
        </p:nvSpPr>
        <p:spPr bwMode="auto">
          <a:xfrm rot="16030217">
            <a:off x="5353844" y="2150269"/>
            <a:ext cx="1563687" cy="2028825"/>
          </a:xfrm>
          <a:prstGeom prst="arc">
            <a:avLst>
              <a:gd name="adj1" fmla="val 15689181"/>
              <a:gd name="adj2" fmla="val 19646625"/>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77" name="弧形 76"/>
          <p:cNvSpPr/>
          <p:nvPr/>
        </p:nvSpPr>
        <p:spPr bwMode="auto">
          <a:xfrm rot="440269" flipV="1">
            <a:off x="5103813" y="4376738"/>
            <a:ext cx="1606550" cy="1730375"/>
          </a:xfrm>
          <a:prstGeom prst="arc">
            <a:avLst>
              <a:gd name="adj1" fmla="val 8288368"/>
              <a:gd name="adj2" fmla="val 10821330"/>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32490" name="文字方塊 43"/>
          <p:cNvSpPr txBox="1">
            <a:spLocks noChangeArrowheads="1"/>
          </p:cNvSpPr>
          <p:nvPr/>
        </p:nvSpPr>
        <p:spPr bwMode="auto">
          <a:xfrm flipH="1">
            <a:off x="4143375" y="4233863"/>
            <a:ext cx="1714500" cy="33813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全區醫院服務量</a:t>
            </a:r>
          </a:p>
        </p:txBody>
      </p:sp>
      <p:sp>
        <p:nvSpPr>
          <p:cNvPr id="532491" name="文字方塊 47"/>
          <p:cNvSpPr txBox="1">
            <a:spLocks noChangeArrowheads="1"/>
          </p:cNvSpPr>
          <p:nvPr/>
        </p:nvSpPr>
        <p:spPr bwMode="auto">
          <a:xfrm>
            <a:off x="6858000" y="2709863"/>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32492" name="文字方塊 47"/>
          <p:cNvSpPr txBox="1">
            <a:spLocks noChangeArrowheads="1"/>
          </p:cNvSpPr>
          <p:nvPr/>
        </p:nvSpPr>
        <p:spPr bwMode="auto">
          <a:xfrm>
            <a:off x="7286625" y="39243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86" name="弧形 85"/>
          <p:cNvSpPr/>
          <p:nvPr/>
        </p:nvSpPr>
        <p:spPr bwMode="auto">
          <a:xfrm>
            <a:off x="4929188" y="2495550"/>
            <a:ext cx="2857500" cy="3143250"/>
          </a:xfrm>
          <a:prstGeom prst="arc">
            <a:avLst>
              <a:gd name="adj1" fmla="val 17218668"/>
              <a:gd name="adj2" fmla="val 5631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32494" name="Picture 43"/>
          <p:cNvPicPr>
            <a:picLocks noChangeAspect="1" noChangeArrowheads="1"/>
          </p:cNvPicPr>
          <p:nvPr/>
        </p:nvPicPr>
        <p:blipFill>
          <a:blip r:embed="rId3" cstate="print"/>
          <a:srcRect/>
          <a:stretch>
            <a:fillRect/>
          </a:stretch>
        </p:blipFill>
        <p:spPr bwMode="auto">
          <a:xfrm rot="6556">
            <a:off x="5715000" y="2808288"/>
            <a:ext cx="436563" cy="355600"/>
          </a:xfrm>
          <a:prstGeom prst="rect">
            <a:avLst/>
          </a:prstGeom>
          <a:noFill/>
          <a:ln w="28575">
            <a:noFill/>
            <a:miter lim="800000"/>
            <a:headEnd/>
            <a:tailEnd/>
          </a:ln>
        </p:spPr>
      </p:pic>
      <p:pic>
        <p:nvPicPr>
          <p:cNvPr id="532495" name="Picture 44"/>
          <p:cNvPicPr>
            <a:picLocks noChangeAspect="1" noChangeArrowheads="1"/>
          </p:cNvPicPr>
          <p:nvPr/>
        </p:nvPicPr>
        <p:blipFill>
          <a:blip r:embed="rId4" cstate="print"/>
          <a:srcRect/>
          <a:stretch>
            <a:fillRect/>
          </a:stretch>
        </p:blipFill>
        <p:spPr bwMode="auto">
          <a:xfrm rot="21593444" flipH="1">
            <a:off x="6715125" y="4783138"/>
            <a:ext cx="460375" cy="427037"/>
          </a:xfrm>
          <a:prstGeom prst="rect">
            <a:avLst/>
          </a:prstGeom>
          <a:noFill/>
          <a:ln w="28575">
            <a:noFill/>
            <a:miter lim="800000"/>
            <a:headEnd/>
            <a:tailEnd/>
          </a:ln>
        </p:spPr>
      </p:pic>
      <p:sp>
        <p:nvSpPr>
          <p:cNvPr id="532496" name="文字方塊 47"/>
          <p:cNvSpPr txBox="1">
            <a:spLocks noChangeArrowheads="1"/>
          </p:cNvSpPr>
          <p:nvPr/>
        </p:nvSpPr>
        <p:spPr bwMode="auto">
          <a:xfrm>
            <a:off x="6786563" y="5138738"/>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32497" name="文字方塊 47"/>
          <p:cNvSpPr txBox="1">
            <a:spLocks noChangeArrowheads="1"/>
          </p:cNvSpPr>
          <p:nvPr/>
        </p:nvSpPr>
        <p:spPr bwMode="auto">
          <a:xfrm>
            <a:off x="6215063" y="52816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2498" name="文字方塊 43"/>
          <p:cNvSpPr txBox="1">
            <a:spLocks noChangeArrowheads="1"/>
          </p:cNvSpPr>
          <p:nvPr/>
        </p:nvSpPr>
        <p:spPr bwMode="auto">
          <a:xfrm flipH="1">
            <a:off x="4500563" y="3379788"/>
            <a:ext cx="1357312" cy="33813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甲醫院服務</a:t>
            </a:r>
          </a:p>
        </p:txBody>
      </p:sp>
      <p:sp>
        <p:nvSpPr>
          <p:cNvPr id="121" name="弧形 120"/>
          <p:cNvSpPr/>
          <p:nvPr/>
        </p:nvSpPr>
        <p:spPr bwMode="auto">
          <a:xfrm rot="16030217" flipH="1" flipV="1">
            <a:off x="4842669" y="1839119"/>
            <a:ext cx="1563687" cy="2028825"/>
          </a:xfrm>
          <a:prstGeom prst="arc">
            <a:avLst>
              <a:gd name="adj1" fmla="val 15689181"/>
              <a:gd name="adj2" fmla="val 2065915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cxnSp>
        <p:nvCxnSpPr>
          <p:cNvPr id="532500" name="直線單箭頭接點 119"/>
          <p:cNvCxnSpPr>
            <a:cxnSpLocks noChangeShapeType="1"/>
            <a:stCxn id="532490" idx="1"/>
          </p:cNvCxnSpPr>
          <p:nvPr/>
        </p:nvCxnSpPr>
        <p:spPr bwMode="auto">
          <a:xfrm flipV="1">
            <a:off x="5857875" y="4402138"/>
            <a:ext cx="330200" cy="0"/>
          </a:xfrm>
          <a:prstGeom prst="straightConnector1">
            <a:avLst/>
          </a:prstGeom>
          <a:noFill/>
          <a:ln w="38100" algn="ctr">
            <a:solidFill>
              <a:schemeClr val="tx1"/>
            </a:solidFill>
            <a:round/>
            <a:headEnd/>
            <a:tailEnd/>
          </a:ln>
        </p:spPr>
      </p:cxnSp>
      <p:cxnSp>
        <p:nvCxnSpPr>
          <p:cNvPr id="532501" name="直線單箭頭接點 121"/>
          <p:cNvCxnSpPr>
            <a:cxnSpLocks noChangeShapeType="1"/>
            <a:endCxn id="532487" idx="1"/>
          </p:cNvCxnSpPr>
          <p:nvPr/>
        </p:nvCxnSpPr>
        <p:spPr bwMode="auto">
          <a:xfrm flipV="1">
            <a:off x="6496050" y="4359275"/>
            <a:ext cx="1290638" cy="25400"/>
          </a:xfrm>
          <a:prstGeom prst="straightConnector1">
            <a:avLst/>
          </a:prstGeom>
          <a:noFill/>
          <a:ln w="38100" algn="ctr">
            <a:solidFill>
              <a:schemeClr val="tx1"/>
            </a:solidFill>
            <a:round/>
            <a:headEnd/>
            <a:tailEnd type="triangle" w="lg" len="lg"/>
          </a:ln>
        </p:spPr>
      </p:cxnSp>
      <p:sp>
        <p:nvSpPr>
          <p:cNvPr id="124" name="弧形 123"/>
          <p:cNvSpPr/>
          <p:nvPr/>
        </p:nvSpPr>
        <p:spPr bwMode="auto">
          <a:xfrm rot="21159731">
            <a:off x="5103813" y="2733675"/>
            <a:ext cx="1606550" cy="1730375"/>
          </a:xfrm>
          <a:prstGeom prst="arc">
            <a:avLst>
              <a:gd name="adj1" fmla="val 8288368"/>
              <a:gd name="adj2" fmla="val 1034609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32503" name="Picture 44"/>
          <p:cNvPicPr>
            <a:picLocks noChangeAspect="1" noChangeArrowheads="1"/>
          </p:cNvPicPr>
          <p:nvPr/>
        </p:nvPicPr>
        <p:blipFill>
          <a:blip r:embed="rId4" cstate="print"/>
          <a:srcRect/>
          <a:stretch>
            <a:fillRect/>
          </a:stretch>
        </p:blipFill>
        <p:spPr bwMode="auto">
          <a:xfrm rot="21593444" flipH="1">
            <a:off x="6643688" y="3354388"/>
            <a:ext cx="460375" cy="427037"/>
          </a:xfrm>
          <a:prstGeom prst="rect">
            <a:avLst/>
          </a:prstGeom>
          <a:noFill/>
          <a:ln w="28575">
            <a:noFill/>
            <a:miter lim="800000"/>
            <a:headEnd/>
            <a:tailEnd/>
          </a:ln>
        </p:spPr>
      </p:pic>
      <p:sp>
        <p:nvSpPr>
          <p:cNvPr id="126" name="弧形 125"/>
          <p:cNvSpPr/>
          <p:nvPr/>
        </p:nvSpPr>
        <p:spPr bwMode="auto">
          <a:xfrm flipV="1">
            <a:off x="5072063" y="2709863"/>
            <a:ext cx="2786062" cy="3143250"/>
          </a:xfrm>
          <a:prstGeom prst="arc">
            <a:avLst>
              <a:gd name="adj1" fmla="val 17218668"/>
              <a:gd name="adj2" fmla="val 2063784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32505" name="文字方塊 47"/>
          <p:cNvSpPr txBox="1">
            <a:spLocks noChangeArrowheads="1"/>
          </p:cNvSpPr>
          <p:nvPr/>
        </p:nvSpPr>
        <p:spPr bwMode="auto">
          <a:xfrm>
            <a:off x="4786313" y="54959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2506" name="文字方塊 47"/>
          <p:cNvSpPr txBox="1">
            <a:spLocks noChangeArrowheads="1"/>
          </p:cNvSpPr>
          <p:nvPr/>
        </p:nvSpPr>
        <p:spPr bwMode="auto">
          <a:xfrm>
            <a:off x="4714875" y="442436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2507" name="文字方塊 47"/>
          <p:cNvSpPr txBox="1">
            <a:spLocks noChangeArrowheads="1"/>
          </p:cNvSpPr>
          <p:nvPr/>
        </p:nvSpPr>
        <p:spPr bwMode="auto">
          <a:xfrm>
            <a:off x="4714875" y="37814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2508" name="文字方塊 47"/>
          <p:cNvSpPr txBox="1">
            <a:spLocks noChangeArrowheads="1"/>
          </p:cNvSpPr>
          <p:nvPr/>
        </p:nvSpPr>
        <p:spPr bwMode="auto">
          <a:xfrm>
            <a:off x="4643438" y="27813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131" name="弧形 130"/>
          <p:cNvSpPr/>
          <p:nvPr/>
        </p:nvSpPr>
        <p:spPr bwMode="auto">
          <a:xfrm rot="16030217">
            <a:off x="5271294" y="2097881"/>
            <a:ext cx="1563688" cy="2028825"/>
          </a:xfrm>
          <a:prstGeom prst="arc">
            <a:avLst>
              <a:gd name="adj1" fmla="val 15689181"/>
              <a:gd name="adj2" fmla="val 19646625"/>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32" name="弧形 131"/>
          <p:cNvSpPr/>
          <p:nvPr/>
        </p:nvSpPr>
        <p:spPr bwMode="auto">
          <a:xfrm rot="21159731">
            <a:off x="5032375" y="2805113"/>
            <a:ext cx="1606550" cy="1730375"/>
          </a:xfrm>
          <a:prstGeom prst="arc">
            <a:avLst>
              <a:gd name="adj1" fmla="val 8288368"/>
              <a:gd name="adj2" fmla="val 10346096"/>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33" name="弧形 132"/>
          <p:cNvSpPr/>
          <p:nvPr/>
        </p:nvSpPr>
        <p:spPr bwMode="auto">
          <a:xfrm rot="440269" flipV="1">
            <a:off x="5032375" y="4305300"/>
            <a:ext cx="1606550" cy="1730375"/>
          </a:xfrm>
          <a:prstGeom prst="arc">
            <a:avLst>
              <a:gd name="adj1" fmla="val 8288368"/>
              <a:gd name="adj2" fmla="val 10821330"/>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34" name="弧形 133"/>
          <p:cNvSpPr/>
          <p:nvPr/>
        </p:nvSpPr>
        <p:spPr bwMode="auto">
          <a:xfrm rot="16030217">
            <a:off x="5414169" y="4455319"/>
            <a:ext cx="1563687" cy="2028825"/>
          </a:xfrm>
          <a:prstGeom prst="arc">
            <a:avLst>
              <a:gd name="adj1" fmla="val 9365432"/>
              <a:gd name="adj2" fmla="val 15812929"/>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cxnSp>
        <p:nvCxnSpPr>
          <p:cNvPr id="532513" name="直線單箭頭接點 137"/>
          <p:cNvCxnSpPr>
            <a:cxnSpLocks noChangeShapeType="1"/>
          </p:cNvCxnSpPr>
          <p:nvPr/>
        </p:nvCxnSpPr>
        <p:spPr bwMode="auto">
          <a:xfrm>
            <a:off x="5572125" y="4210050"/>
            <a:ext cx="615950" cy="1588"/>
          </a:xfrm>
          <a:prstGeom prst="straightConnector1">
            <a:avLst/>
          </a:prstGeom>
          <a:noFill/>
          <a:ln w="38100" algn="ctr">
            <a:solidFill>
              <a:srgbClr val="FF0000"/>
            </a:solidFill>
            <a:prstDash val="sysDash"/>
            <a:round/>
            <a:headEnd/>
            <a:tailEnd/>
          </a:ln>
        </p:spPr>
      </p:cxnSp>
      <p:cxnSp>
        <p:nvCxnSpPr>
          <p:cNvPr id="532514" name="直線單箭頭接點 139"/>
          <p:cNvCxnSpPr>
            <a:cxnSpLocks noChangeShapeType="1"/>
          </p:cNvCxnSpPr>
          <p:nvPr/>
        </p:nvCxnSpPr>
        <p:spPr bwMode="auto">
          <a:xfrm flipV="1">
            <a:off x="6500813" y="4210050"/>
            <a:ext cx="790575" cy="23813"/>
          </a:xfrm>
          <a:prstGeom prst="straightConnector1">
            <a:avLst/>
          </a:prstGeom>
          <a:noFill/>
          <a:ln w="38100" algn="ctr">
            <a:solidFill>
              <a:srgbClr val="FF0000"/>
            </a:solidFill>
            <a:prstDash val="sysDash"/>
            <a:round/>
            <a:headEnd/>
            <a:tailEnd type="triangle" w="lg" len="lg"/>
          </a:ln>
        </p:spPr>
      </p:cxnSp>
      <p:cxnSp>
        <p:nvCxnSpPr>
          <p:cNvPr id="532515" name="直線單箭頭接點 140"/>
          <p:cNvCxnSpPr>
            <a:cxnSpLocks noChangeShapeType="1"/>
          </p:cNvCxnSpPr>
          <p:nvPr/>
        </p:nvCxnSpPr>
        <p:spPr bwMode="auto">
          <a:xfrm>
            <a:off x="5572125" y="4543425"/>
            <a:ext cx="615950" cy="1588"/>
          </a:xfrm>
          <a:prstGeom prst="straightConnector1">
            <a:avLst/>
          </a:prstGeom>
          <a:noFill/>
          <a:ln w="38100" algn="ctr">
            <a:solidFill>
              <a:srgbClr val="FF0000"/>
            </a:solidFill>
            <a:prstDash val="sysDash"/>
            <a:round/>
            <a:headEnd/>
            <a:tailEnd/>
          </a:ln>
        </p:spPr>
      </p:cxnSp>
      <p:cxnSp>
        <p:nvCxnSpPr>
          <p:cNvPr id="532516" name="直線單箭頭接點 141"/>
          <p:cNvCxnSpPr>
            <a:cxnSpLocks noChangeShapeType="1"/>
          </p:cNvCxnSpPr>
          <p:nvPr/>
        </p:nvCxnSpPr>
        <p:spPr bwMode="auto">
          <a:xfrm flipV="1">
            <a:off x="6500813" y="4543425"/>
            <a:ext cx="790575" cy="23813"/>
          </a:xfrm>
          <a:prstGeom prst="straightConnector1">
            <a:avLst/>
          </a:prstGeom>
          <a:noFill/>
          <a:ln w="38100" algn="ctr">
            <a:solidFill>
              <a:srgbClr val="FF0000"/>
            </a:solidFill>
            <a:prstDash val="sysDash"/>
            <a:round/>
            <a:headEnd/>
            <a:tailEnd type="triangle" w="lg" len="lg"/>
          </a:ln>
        </p:spPr>
      </p:cxnSp>
      <p:sp>
        <p:nvSpPr>
          <p:cNvPr id="532517" name="Rectangle 137"/>
          <p:cNvSpPr>
            <a:spLocks noChangeArrowheads="1"/>
          </p:cNvSpPr>
          <p:nvPr/>
        </p:nvSpPr>
        <p:spPr bwMode="auto">
          <a:xfrm>
            <a:off x="8458200" y="2514600"/>
            <a:ext cx="381000" cy="1098550"/>
          </a:xfrm>
          <a:prstGeom prst="rect">
            <a:avLst/>
          </a:prstGeom>
          <a:noFill/>
          <a:ln w="28575">
            <a:solidFill>
              <a:srgbClr val="CC3300"/>
            </a:solidFill>
            <a:miter lim="800000"/>
            <a:headEnd/>
            <a:tailEnd/>
          </a:ln>
        </p:spPr>
        <p:txBody>
          <a:bodyPr>
            <a:spAutoFit/>
          </a:bodyPr>
          <a:lstStyle/>
          <a:p>
            <a:pPr algn="ctr"/>
            <a:r>
              <a:rPr lang="zh-TW" altLang="en-US" sz="1600" b="1">
                <a:solidFill>
                  <a:srgbClr val="CC3300"/>
                </a:solidFill>
                <a:latin typeface="Times New Roman" pitchFamily="18" charset="0"/>
              </a:rPr>
              <a:t>總額預算</a:t>
            </a:r>
          </a:p>
        </p:txBody>
      </p:sp>
      <p:sp>
        <p:nvSpPr>
          <p:cNvPr id="50" name="弧形 49"/>
          <p:cNvSpPr/>
          <p:nvPr/>
        </p:nvSpPr>
        <p:spPr bwMode="auto">
          <a:xfrm flipV="1">
            <a:off x="5786438" y="1643063"/>
            <a:ext cx="2786062" cy="3143250"/>
          </a:xfrm>
          <a:prstGeom prst="arc">
            <a:avLst>
              <a:gd name="adj1" fmla="val 19421853"/>
              <a:gd name="adj2" fmla="val 2063784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3506" name="Rectangle 2"/>
          <p:cNvSpPr>
            <a:spLocks noGrp="1" noChangeArrowheads="1"/>
          </p:cNvSpPr>
          <p:nvPr>
            <p:ph type="title"/>
          </p:nvPr>
        </p:nvSpPr>
        <p:spPr/>
        <p:txBody>
          <a:bodyPr/>
          <a:lstStyle/>
          <a:p>
            <a:pPr eaLnBrk="1" hangingPunct="1"/>
            <a:r>
              <a:rPr lang="zh-TW" altLang="en-US" smtClean="0"/>
              <a:t>結論</a:t>
            </a:r>
          </a:p>
        </p:txBody>
      </p:sp>
      <p:sp>
        <p:nvSpPr>
          <p:cNvPr id="533507" name="Rectangle 3"/>
          <p:cNvSpPr>
            <a:spLocks noGrp="1" noChangeArrowheads="1"/>
          </p:cNvSpPr>
          <p:nvPr>
            <p:ph idx="1"/>
          </p:nvPr>
        </p:nvSpPr>
        <p:spPr/>
        <p:txBody>
          <a:bodyPr/>
          <a:lstStyle/>
          <a:p>
            <a:pPr eaLnBrk="1" hangingPunct="1"/>
            <a:r>
              <a:rPr lang="zh-TW" altLang="en-US" sz="2000" smtClean="0"/>
              <a:t>系統思考的語言需要其他各項修練的互補。</a:t>
            </a:r>
          </a:p>
          <a:p>
            <a:pPr eaLnBrk="1" hangingPunct="1"/>
            <a:r>
              <a:rPr lang="zh-TW" altLang="en-US" sz="2000" smtClean="0"/>
              <a:t>心智模式與系統思考─反思與探詢</a:t>
            </a:r>
          </a:p>
          <a:p>
            <a:pPr eaLnBrk="1" hangingPunct="1"/>
            <a:r>
              <a:rPr lang="zh-TW" altLang="en-US" sz="2000" smtClean="0"/>
              <a:t>共同願景與系統思考</a:t>
            </a:r>
          </a:p>
          <a:p>
            <a:pPr eaLnBrk="1" hangingPunct="1"/>
            <a:r>
              <a:rPr lang="zh-TW" altLang="en-US" sz="2000" smtClean="0"/>
              <a:t>系統思考的觀點和工具對團隊學習的重要性。</a:t>
            </a:r>
          </a:p>
          <a:p>
            <a:pPr eaLnBrk="1" hangingPunct="1"/>
            <a:r>
              <a:rPr lang="zh-TW" altLang="en-US" sz="2000" smtClean="0"/>
              <a:t>團隊中每個人的心智模式都只專注於系統的不同部分，每個人都強調不同的因果鏈。</a:t>
            </a:r>
          </a:p>
          <a:p>
            <a:pPr eaLnBrk="1" hangingPunct="1"/>
            <a:r>
              <a:rPr lang="zh-TW" altLang="zh-TW" sz="2000" smtClean="0"/>
              <a:t>系統基模為管理團隊提供了有效處理複雜性語言的基礎。</a:t>
            </a:r>
            <a:endParaRPr lang="zh-TW" altLang="en-US" sz="2000" smtClean="0"/>
          </a:p>
          <a:p>
            <a:pPr eaLnBrk="1" hangingPunct="1"/>
            <a:r>
              <a:rPr lang="zh-TW" altLang="zh-TW" sz="2000" smtClean="0"/>
              <a:t>包姆說：語言是集體的。學習新語言就是學習如何使用此種語言彼此交談。</a:t>
            </a:r>
            <a:endParaRPr lang="zh-TW" altLang="en-US" sz="2000" smtClean="0"/>
          </a:p>
          <a:p>
            <a:pPr eaLnBrk="1" hangingPunct="1"/>
            <a:endParaRPr lang="zh-TW" altLang="zh-TW" sz="2000" smtClean="0"/>
          </a:p>
        </p:txBody>
      </p:sp>
      <p:sp>
        <p:nvSpPr>
          <p:cNvPr id="533509" name="投影片編號版面配置區 4"/>
          <p:cNvSpPr>
            <a:spLocks noGrp="1"/>
          </p:cNvSpPr>
          <p:nvPr>
            <p:ph type="sldNum" sz="quarter" idx="12"/>
          </p:nvPr>
        </p:nvSpPr>
        <p:spPr>
          <a:noFill/>
        </p:spPr>
        <p:txBody>
          <a:bodyPr/>
          <a:lstStyle/>
          <a:p>
            <a:fld id="{FAD7828F-4557-4618-A40E-0A14702A5061}" type="slidenum">
              <a:rPr lang="en-US" altLang="zh-TW" smtClean="0">
                <a:ea typeface="新細明體" charset="-120"/>
              </a:rPr>
              <a:pPr/>
              <a:t>33</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p:txBody>
          <a:bodyPr/>
          <a:lstStyle/>
          <a:p>
            <a:pPr eaLnBrk="1" hangingPunct="1"/>
            <a:r>
              <a:rPr lang="zh-TW" altLang="en-US" b="1" smtClean="0"/>
              <a:t>分析真實世界的複雜性</a:t>
            </a:r>
          </a:p>
        </p:txBody>
      </p:sp>
      <p:sp>
        <p:nvSpPr>
          <p:cNvPr id="503811" name="Rectangle 3"/>
          <p:cNvSpPr>
            <a:spLocks noGrp="1" noChangeArrowheads="1"/>
          </p:cNvSpPr>
          <p:nvPr>
            <p:ph idx="1"/>
          </p:nvPr>
        </p:nvSpPr>
        <p:spPr>
          <a:xfrm>
            <a:off x="1428750" y="2071688"/>
            <a:ext cx="7715250" cy="4500562"/>
          </a:xfrm>
        </p:spPr>
        <p:txBody>
          <a:bodyPr/>
          <a:lstStyle/>
          <a:p>
            <a:pPr eaLnBrk="1" hangingPunct="1"/>
            <a:r>
              <a:rPr lang="zh-TW" altLang="en-US" sz="2400" b="1" smtClean="0"/>
              <a:t>複雜性</a:t>
            </a:r>
            <a:endParaRPr lang="en-US" altLang="zh-TW" sz="2400" b="1" smtClean="0"/>
          </a:p>
          <a:p>
            <a:pPr lvl="1" eaLnBrk="1" hangingPunct="1"/>
            <a:r>
              <a:rPr lang="zh-TW" altLang="en-US" sz="2000" smtClean="0"/>
              <a:t>細節性複雜 </a:t>
            </a:r>
            <a:r>
              <a:rPr lang="en-US" altLang="zh-TW" sz="2000" smtClean="0"/>
              <a:t>( detailed complexity ) </a:t>
            </a:r>
            <a:r>
              <a:rPr lang="en-US" altLang="zh-TW" sz="2000" smtClean="0">
                <a:sym typeface="Wingdings" pitchFamily="2" charset="2"/>
              </a:rPr>
              <a:t> break-down</a:t>
            </a:r>
            <a:endParaRPr lang="en-US" altLang="zh-TW" sz="2000" smtClean="0"/>
          </a:p>
          <a:p>
            <a:pPr lvl="1" eaLnBrk="1" hangingPunct="1"/>
            <a:r>
              <a:rPr lang="zh-TW" altLang="en-US" sz="2000" smtClean="0"/>
              <a:t>動態性複雜 </a:t>
            </a:r>
            <a:r>
              <a:rPr lang="en-US" altLang="zh-TW" sz="2000" smtClean="0"/>
              <a:t>( dynamic complexity ) </a:t>
            </a:r>
            <a:r>
              <a:rPr lang="en-US" altLang="zh-TW" sz="2000" smtClean="0">
                <a:sym typeface="Wingdings" pitchFamily="2" charset="2"/>
              </a:rPr>
              <a:t> integrated</a:t>
            </a:r>
            <a:endParaRPr lang="en-US" altLang="zh-TW" sz="2000" smtClean="0"/>
          </a:p>
          <a:p>
            <a:pPr eaLnBrk="1" hangingPunct="1"/>
            <a:r>
              <a:rPr lang="zh-TW" altLang="en-US" sz="2400" b="1" smtClean="0"/>
              <a:t>系統分析法的問題</a:t>
            </a:r>
            <a:endParaRPr lang="en-US" altLang="zh-TW" sz="2400" b="1" smtClean="0"/>
          </a:p>
          <a:p>
            <a:pPr lvl="1" eaLnBrk="1" hangingPunct="1"/>
            <a:r>
              <a:rPr lang="zh-TW" altLang="en-US" sz="2000" smtClean="0"/>
              <a:t>解構式作為，只適合處理問題的片段</a:t>
            </a:r>
            <a:endParaRPr lang="en-US" altLang="zh-TW" sz="2000" smtClean="0"/>
          </a:p>
          <a:p>
            <a:pPr lvl="1" eaLnBrk="1" hangingPunct="1"/>
            <a:r>
              <a:rPr lang="zh-TW" altLang="en-US" sz="2000" smtClean="0"/>
              <a:t>無法用來解釋長時間的</a:t>
            </a:r>
            <a:r>
              <a:rPr lang="en-US" altLang="zh-TW" sz="2000" smtClean="0"/>
              <a:t>『</a:t>
            </a:r>
            <a:r>
              <a:rPr lang="zh-TW" altLang="en-US" sz="2000" smtClean="0"/>
              <a:t>整體性故障</a:t>
            </a:r>
            <a:r>
              <a:rPr lang="en-US" altLang="zh-TW" sz="2000" smtClean="0"/>
              <a:t>』</a:t>
            </a:r>
          </a:p>
          <a:p>
            <a:pPr lvl="1" eaLnBrk="1" hangingPunct="1"/>
            <a:r>
              <a:rPr lang="zh-TW" altLang="en-US" sz="2000" smtClean="0"/>
              <a:t>只能用來處理細節性複雜，無法處理動態性複雜。</a:t>
            </a:r>
          </a:p>
          <a:p>
            <a:pPr eaLnBrk="1" hangingPunct="1"/>
            <a:r>
              <a:rPr lang="zh-TW" altLang="en-US" sz="2400" b="1" smtClean="0"/>
              <a:t>使用比系統分析更好的方式來理解真實世界的複雜性</a:t>
            </a:r>
            <a:endParaRPr lang="en-US" altLang="zh-TW" sz="2400" b="1" smtClean="0"/>
          </a:p>
          <a:p>
            <a:pPr lvl="1" eaLnBrk="1" hangingPunct="1"/>
            <a:r>
              <a:rPr lang="zh-TW" altLang="en-US" sz="2000" smtClean="0"/>
              <a:t>當相同的行動在短期和長期有相當的不同的結果，其中必定</a:t>
            </a:r>
            <a:r>
              <a:rPr lang="zh-TW" altLang="en-US" sz="2000" b="1" u="sng" smtClean="0"/>
              <a:t>牽涉了動態性複雜</a:t>
            </a:r>
            <a:r>
              <a:rPr lang="zh-TW" altLang="en-US" sz="2000" smtClean="0"/>
              <a:t>。</a:t>
            </a:r>
          </a:p>
          <a:p>
            <a:pPr lvl="1" eaLnBrk="1" hangingPunct="1"/>
            <a:r>
              <a:rPr lang="zh-TW" altLang="en-US" sz="2000" smtClean="0"/>
              <a:t>尋找槓桿解 ── 用最小的反應，對系統產生最好的效果，也同時兼顧平衡狀態</a:t>
            </a:r>
            <a:endParaRPr lang="en-US" altLang="zh-TW" sz="2000" smtClean="0"/>
          </a:p>
        </p:txBody>
      </p:sp>
      <p:sp>
        <p:nvSpPr>
          <p:cNvPr id="503812" name="日期版面配置區 3"/>
          <p:cNvSpPr>
            <a:spLocks noGrp="1"/>
          </p:cNvSpPr>
          <p:nvPr>
            <p:ph type="dt" sz="half" idx="4294967295"/>
          </p:nvPr>
        </p:nvSpPr>
        <p:spPr>
          <a:xfrm>
            <a:off x="809625" y="6373813"/>
            <a:ext cx="1905000" cy="457200"/>
          </a:xfrm>
          <a:noFill/>
        </p:spPr>
        <p:txBody>
          <a:bodyPr/>
          <a:lstStyle/>
          <a:p>
            <a:fld id="{C1E4598D-BC11-4CE4-AD98-29A452FD4446}" type="datetime1">
              <a:rPr lang="zh-TW" altLang="en-US" smtClean="0">
                <a:ea typeface="新細明體" charset="-120"/>
              </a:rPr>
              <a:pPr/>
              <a:t>2011/10/31</a:t>
            </a:fld>
            <a:endParaRPr lang="en-US" altLang="zh-TW" smtClean="0">
              <a:ea typeface="新細明體" charset="-120"/>
            </a:endParaRPr>
          </a:p>
        </p:txBody>
      </p:sp>
      <p:sp>
        <p:nvSpPr>
          <p:cNvPr id="503814" name="頁尾版面配置區 5"/>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03813" name="投影片編號版面配置區 4"/>
          <p:cNvSpPr>
            <a:spLocks noGrp="1"/>
          </p:cNvSpPr>
          <p:nvPr>
            <p:ph type="sldNum" sz="quarter" idx="12"/>
          </p:nvPr>
        </p:nvSpPr>
        <p:spPr>
          <a:noFill/>
        </p:spPr>
        <p:txBody>
          <a:bodyPr/>
          <a:lstStyle/>
          <a:p>
            <a:fld id="{7AF8A2BD-04EE-4971-9607-089E3BBCECB3}" type="slidenum">
              <a:rPr lang="en-US" altLang="zh-TW" smtClean="0">
                <a:ea typeface="新細明體" charset="-120"/>
              </a:rPr>
              <a:pPr/>
              <a:t>4</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p:txBody>
          <a:bodyPr/>
          <a:lstStyle/>
          <a:p>
            <a:pPr eaLnBrk="1" hangingPunct="1"/>
            <a:r>
              <a:rPr lang="zh-TW" altLang="en-US" b="1" dirty="0" smtClean="0">
                <a:solidFill>
                  <a:schemeClr val="tx1"/>
                </a:solidFill>
                <a:latin typeface="Arial Unicode MS" pitchFamily="34" charset="-120"/>
                <a:ea typeface="Arial Unicode MS" pitchFamily="34" charset="-120"/>
                <a:cs typeface="Arial Unicode MS" pitchFamily="34" charset="-120"/>
              </a:rPr>
              <a:t>系統思考 </a:t>
            </a:r>
            <a:r>
              <a:rPr lang="en-US" altLang="zh-TW" b="1" dirty="0" smtClean="0">
                <a:solidFill>
                  <a:schemeClr val="tx1"/>
                </a:solidFill>
                <a:latin typeface="Arial Unicode MS" pitchFamily="34" charset="-120"/>
                <a:ea typeface="Arial Unicode MS" pitchFamily="34" charset="-120"/>
                <a:cs typeface="Arial Unicode MS" pitchFamily="34" charset="-120"/>
              </a:rPr>
              <a:t>(</a:t>
            </a:r>
            <a:r>
              <a:rPr lang="en-US" altLang="zh-TW" b="1" dirty="0" smtClean="0">
                <a:solidFill>
                  <a:schemeClr val="tx1"/>
                </a:solidFill>
                <a:latin typeface="Arial Unicode MS" pitchFamily="34" charset="-120"/>
                <a:ea typeface="Arial Unicode MS" pitchFamily="34" charset="-120"/>
                <a:cs typeface="Arial Unicode MS" pitchFamily="34" charset="-120"/>
              </a:rPr>
              <a:t>Systems </a:t>
            </a:r>
            <a:r>
              <a:rPr lang="en-US" altLang="zh-TW" b="1" dirty="0" smtClean="0">
                <a:solidFill>
                  <a:schemeClr val="tx1"/>
                </a:solidFill>
                <a:latin typeface="Arial Unicode MS" pitchFamily="34" charset="-120"/>
                <a:ea typeface="Arial Unicode MS" pitchFamily="34" charset="-120"/>
                <a:cs typeface="Arial Unicode MS" pitchFamily="34" charset="-120"/>
              </a:rPr>
              <a:t>Thinking)</a:t>
            </a:r>
            <a:endParaRPr lang="zh-TW" altLang="en-US" b="1" dirty="0" smtClean="0">
              <a:solidFill>
                <a:schemeClr val="tx1"/>
              </a:solidFill>
              <a:latin typeface="Arial Unicode MS" pitchFamily="34" charset="-120"/>
              <a:ea typeface="Arial Unicode MS" pitchFamily="34" charset="-120"/>
              <a:cs typeface="Arial Unicode MS" pitchFamily="34" charset="-120"/>
            </a:endParaRPr>
          </a:p>
        </p:txBody>
      </p:sp>
      <p:sp>
        <p:nvSpPr>
          <p:cNvPr id="504835" name="Rectangle 3"/>
          <p:cNvSpPr>
            <a:spLocks noGrp="1" noChangeArrowheads="1"/>
          </p:cNvSpPr>
          <p:nvPr>
            <p:ph idx="1"/>
          </p:nvPr>
        </p:nvSpPr>
        <p:spPr>
          <a:xfrm>
            <a:off x="1428750" y="2214563"/>
            <a:ext cx="7500938" cy="4000500"/>
          </a:xfrm>
        </p:spPr>
        <p:txBody>
          <a:bodyPr/>
          <a:lstStyle/>
          <a:p>
            <a:pPr eaLnBrk="1" hangingPunct="1"/>
            <a:r>
              <a:rPr lang="zh-TW" altLang="en-US" sz="2400" b="1" smtClean="0"/>
              <a:t>來自於工程學的概念── </a:t>
            </a:r>
            <a:endParaRPr lang="en-US" altLang="zh-TW" sz="2400" b="1" smtClean="0"/>
          </a:p>
          <a:p>
            <a:pPr lvl="1" eaLnBrk="1" hangingPunct="1"/>
            <a:r>
              <a:rPr lang="en-US" altLang="zh-TW" sz="2000" smtClean="0"/>
              <a:t>『</a:t>
            </a:r>
            <a:r>
              <a:rPr lang="zh-TW" altLang="en-US" sz="2000" smtClean="0"/>
              <a:t>系統動力學</a:t>
            </a:r>
            <a:r>
              <a:rPr lang="en-US" altLang="zh-TW" sz="2000" smtClean="0"/>
              <a:t>』( System Dynamics</a:t>
            </a:r>
            <a:r>
              <a:rPr lang="en-US" altLang="zh-TW" sz="2000" b="1" smtClean="0"/>
              <a:t>)</a:t>
            </a:r>
          </a:p>
          <a:p>
            <a:pPr lvl="1" eaLnBrk="1" hangingPunct="1"/>
            <a:r>
              <a:rPr lang="zh-TW" altLang="en-US" sz="2000" smtClean="0"/>
              <a:t>引用工程控制論的回饋機制 </a:t>
            </a:r>
            <a:r>
              <a:rPr lang="en-US" altLang="zh-TW" sz="2000" smtClean="0"/>
              <a:t>( feedback )</a:t>
            </a:r>
          </a:p>
          <a:p>
            <a:pPr eaLnBrk="1" hangingPunct="1"/>
            <a:r>
              <a:rPr lang="en-US" altLang="zh-TW" sz="2400" b="1" smtClean="0"/>
              <a:t> </a:t>
            </a:r>
            <a:r>
              <a:rPr lang="zh-TW" altLang="en-US" sz="2400" b="1" smtClean="0"/>
              <a:t>以</a:t>
            </a:r>
            <a:r>
              <a:rPr lang="en-US" altLang="zh-TW" sz="2400" b="1" smtClean="0"/>
              <a:t>『</a:t>
            </a:r>
            <a:r>
              <a:rPr lang="zh-TW" altLang="en-US" sz="2400" b="1" smtClean="0"/>
              <a:t>系統</a:t>
            </a:r>
            <a:r>
              <a:rPr lang="en-US" altLang="zh-TW" sz="2400" b="1" smtClean="0"/>
              <a:t>』</a:t>
            </a:r>
            <a:r>
              <a:rPr lang="zh-TW" altLang="en-US" sz="2400" b="1" smtClean="0"/>
              <a:t> 構面來看事情 ，探討</a:t>
            </a:r>
            <a:r>
              <a:rPr lang="en-US" altLang="zh-TW" sz="2400" b="1" smtClean="0"/>
              <a:t>『</a:t>
            </a:r>
            <a:r>
              <a:rPr lang="zh-TW" altLang="en-US" sz="2400" b="1" smtClean="0"/>
              <a:t>整體性故障</a:t>
            </a:r>
            <a:r>
              <a:rPr lang="en-US" altLang="zh-TW" sz="2400" b="1" smtClean="0"/>
              <a:t>』</a:t>
            </a:r>
          </a:p>
          <a:p>
            <a:pPr lvl="1" eaLnBrk="1" hangingPunct="1"/>
            <a:r>
              <a:rPr lang="zh-TW" altLang="en-US" sz="2000" smtClean="0"/>
              <a:t>避免以偏蓋全、以管窺天</a:t>
            </a:r>
            <a:endParaRPr lang="en-US" altLang="zh-TW" sz="2000" smtClean="0"/>
          </a:p>
          <a:p>
            <a:pPr eaLnBrk="1" hangingPunct="1"/>
            <a:r>
              <a:rPr lang="zh-TW" altLang="en-US" sz="2400" b="1" smtClean="0"/>
              <a:t>幫助清楚的看見複雜事件背後運作的簡單</a:t>
            </a:r>
            <a:r>
              <a:rPr lang="zh-TW" altLang="en-US" sz="2400" b="1" u="sng" smtClean="0">
                <a:solidFill>
                  <a:srgbClr val="FF0000"/>
                </a:solidFill>
              </a:rPr>
              <a:t>結構</a:t>
            </a:r>
            <a:r>
              <a:rPr lang="zh-TW" altLang="en-US" sz="2400" b="1" smtClean="0"/>
              <a:t>。</a:t>
            </a:r>
          </a:p>
          <a:p>
            <a:pPr lvl="1" eaLnBrk="1" hangingPunct="1"/>
            <a:r>
              <a:rPr lang="zh-TW" altLang="en-US" sz="2000" smtClean="0"/>
              <a:t>觀察一連串的變化過程，而非片段的一幕一幕的個別事件。</a:t>
            </a:r>
          </a:p>
          <a:p>
            <a:pPr lvl="1" eaLnBrk="1" hangingPunct="1"/>
            <a:r>
              <a:rPr lang="zh-TW" altLang="en-US" sz="2000" smtClean="0"/>
              <a:t>要看因果的動環，而非線段式的因果關係。</a:t>
            </a:r>
            <a:endParaRPr lang="en-US" altLang="zh-TW" sz="2000" smtClean="0"/>
          </a:p>
          <a:p>
            <a:pPr eaLnBrk="1" hangingPunct="1"/>
            <a:r>
              <a:rPr lang="zh-TW" altLang="en-US" sz="2400" b="1" smtClean="0"/>
              <a:t>長遠的視野</a:t>
            </a:r>
            <a:endParaRPr lang="en-US" altLang="zh-TW" sz="2400" b="1" smtClean="0"/>
          </a:p>
          <a:p>
            <a:pPr lvl="1" eaLnBrk="1" hangingPunct="1"/>
            <a:r>
              <a:rPr lang="zh-TW" altLang="en-US" sz="2000" smtClean="0"/>
              <a:t>短期內不重要的影響力往往會被忽視，它們只會長期之後回來纏著你。</a:t>
            </a:r>
          </a:p>
        </p:txBody>
      </p:sp>
      <p:sp>
        <p:nvSpPr>
          <p:cNvPr id="504836" name="日期版面配置區 3"/>
          <p:cNvSpPr>
            <a:spLocks noGrp="1"/>
          </p:cNvSpPr>
          <p:nvPr>
            <p:ph type="dt" sz="half" idx="4294967295"/>
          </p:nvPr>
        </p:nvSpPr>
        <p:spPr>
          <a:xfrm>
            <a:off x="809625" y="6373813"/>
            <a:ext cx="1905000" cy="457200"/>
          </a:xfrm>
          <a:noFill/>
        </p:spPr>
        <p:txBody>
          <a:bodyPr/>
          <a:lstStyle/>
          <a:p>
            <a:fld id="{D9875F29-5437-4009-9020-176981A7775C}" type="datetime1">
              <a:rPr lang="zh-TW" altLang="en-US" smtClean="0">
                <a:ea typeface="新細明體" charset="-120"/>
              </a:rPr>
              <a:pPr/>
              <a:t>2011/10/31</a:t>
            </a:fld>
            <a:endParaRPr lang="en-US" altLang="zh-TW" smtClean="0">
              <a:ea typeface="新細明體" charset="-120"/>
            </a:endParaRPr>
          </a:p>
        </p:txBody>
      </p:sp>
      <p:sp>
        <p:nvSpPr>
          <p:cNvPr id="504838" name="頁尾版面配置區 5"/>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04837" name="投影片編號版面配置區 4"/>
          <p:cNvSpPr>
            <a:spLocks noGrp="1"/>
          </p:cNvSpPr>
          <p:nvPr>
            <p:ph type="sldNum" sz="quarter" idx="12"/>
          </p:nvPr>
        </p:nvSpPr>
        <p:spPr>
          <a:noFill/>
        </p:spPr>
        <p:txBody>
          <a:bodyPr/>
          <a:lstStyle/>
          <a:p>
            <a:fld id="{1EA26D53-73EC-42FD-A7D4-6C993C71038A}" type="slidenum">
              <a:rPr lang="en-US" altLang="zh-TW" smtClean="0">
                <a:ea typeface="新細明體" charset="-120"/>
              </a:rPr>
              <a:pPr/>
              <a:t>5</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a:xfrm>
            <a:off x="990600" y="609600"/>
            <a:ext cx="7772400" cy="1143000"/>
          </a:xfrm>
        </p:spPr>
        <p:txBody>
          <a:bodyPr/>
          <a:lstStyle/>
          <a:p>
            <a:pPr eaLnBrk="1" hangingPunct="1"/>
            <a:r>
              <a:rPr lang="zh-TW" altLang="en-US" b="1" smtClean="0">
                <a:solidFill>
                  <a:schemeClr val="tx1"/>
                </a:solidFill>
              </a:rPr>
              <a:t>系統思考的基本元件</a:t>
            </a:r>
          </a:p>
        </p:txBody>
      </p:sp>
      <p:sp>
        <p:nvSpPr>
          <p:cNvPr id="505859" name="Rectangle 3"/>
          <p:cNvSpPr>
            <a:spLocks noGrp="1" noChangeArrowheads="1"/>
          </p:cNvSpPr>
          <p:nvPr>
            <p:ph idx="1"/>
          </p:nvPr>
        </p:nvSpPr>
        <p:spPr>
          <a:xfrm>
            <a:off x="1143000" y="1981200"/>
            <a:ext cx="7786688" cy="4572000"/>
          </a:xfrm>
        </p:spPr>
        <p:txBody>
          <a:bodyPr/>
          <a:lstStyle/>
          <a:p>
            <a:pPr eaLnBrk="1" hangingPunct="1"/>
            <a:r>
              <a:rPr lang="zh-TW" altLang="en-US" sz="2000" b="1" smtClean="0"/>
              <a:t>回饋環路</a:t>
            </a:r>
          </a:p>
          <a:p>
            <a:pPr lvl="1" eaLnBrk="1" hangingPunct="1"/>
            <a:r>
              <a:rPr lang="zh-TW" altLang="en-US" sz="1800" b="1" smtClean="0"/>
              <a:t>增強環路</a:t>
            </a:r>
            <a:r>
              <a:rPr lang="en-US" altLang="zh-TW" sz="1800" b="1" smtClean="0"/>
              <a:t>(reinforcing feedback)</a:t>
            </a:r>
          </a:p>
          <a:p>
            <a:pPr lvl="2" eaLnBrk="1" hangingPunct="1"/>
            <a:r>
              <a:rPr lang="zh-TW" altLang="en-US" sz="1600" smtClean="0"/>
              <a:t>改變系統的力量，是不斷增強的回饋</a:t>
            </a:r>
          </a:p>
          <a:p>
            <a:pPr lvl="2" eaLnBrk="1" hangingPunct="1"/>
            <a:r>
              <a:rPr lang="zh-TW" altLang="en-US" sz="1600" smtClean="0"/>
              <a:t>雪球效應</a:t>
            </a:r>
          </a:p>
          <a:p>
            <a:pPr lvl="2" eaLnBrk="1" hangingPunct="1"/>
            <a:r>
              <a:rPr lang="zh-TW" altLang="en-US" sz="1600" smtClean="0"/>
              <a:t>自我實現預言</a:t>
            </a:r>
          </a:p>
          <a:p>
            <a:pPr lvl="1" eaLnBrk="1" hangingPunct="1"/>
            <a:r>
              <a:rPr lang="zh-TW" altLang="en-US" sz="1800" b="1" smtClean="0"/>
              <a:t>調節環路</a:t>
            </a:r>
            <a:r>
              <a:rPr lang="en-US" altLang="zh-TW" sz="1800" b="1" smtClean="0"/>
              <a:t>(balancing feedback)</a:t>
            </a:r>
          </a:p>
          <a:p>
            <a:pPr lvl="2" eaLnBrk="1" hangingPunct="1"/>
            <a:r>
              <a:rPr lang="zh-TW" altLang="en-US" sz="1600" smtClean="0"/>
              <a:t>抗拒改變系統的力量，反覆調節的回饋</a:t>
            </a:r>
          </a:p>
          <a:p>
            <a:pPr lvl="2" eaLnBrk="1" hangingPunct="1"/>
            <a:r>
              <a:rPr lang="zh-TW" altLang="en-US" sz="1600" smtClean="0"/>
              <a:t>穩定與抗拒的來源</a:t>
            </a:r>
          </a:p>
          <a:p>
            <a:pPr lvl="2" eaLnBrk="1" hangingPunct="1"/>
            <a:r>
              <a:rPr lang="zh-TW" altLang="en-US" sz="1600" b="1" u="sng" smtClean="0">
                <a:solidFill>
                  <a:srgbClr val="FF0000"/>
                </a:solidFill>
              </a:rPr>
              <a:t>目標與現狀間的差距做為起點</a:t>
            </a:r>
            <a:r>
              <a:rPr lang="zh-TW" altLang="en-US" sz="1600" smtClean="0">
                <a:solidFill>
                  <a:srgbClr val="FF0000"/>
                </a:solidFill>
              </a:rPr>
              <a:t>。</a:t>
            </a:r>
          </a:p>
          <a:p>
            <a:pPr eaLnBrk="1" hangingPunct="1"/>
            <a:r>
              <a:rPr lang="zh-TW" altLang="en-US" sz="2000" b="1" smtClean="0"/>
              <a:t>時間滯延</a:t>
            </a:r>
          </a:p>
          <a:p>
            <a:pPr lvl="1" eaLnBrk="1" hangingPunct="1"/>
            <a:r>
              <a:rPr lang="zh-TW" altLang="en-US" sz="1800" smtClean="0"/>
              <a:t>行動與結果間的時間差距。</a:t>
            </a:r>
          </a:p>
          <a:p>
            <a:pPr lvl="1" eaLnBrk="1" hangingPunct="1"/>
            <a:r>
              <a:rPr lang="zh-TW" altLang="en-US" sz="1800" smtClean="0"/>
              <a:t>是一個變數對另一個變數的影響，需要一段時間才能看得出來的情形下發生的。</a:t>
            </a:r>
          </a:p>
          <a:p>
            <a:pPr lvl="1" eaLnBrk="1" hangingPunct="1"/>
            <a:r>
              <a:rPr lang="zh-TW" altLang="en-US" sz="1800" smtClean="0"/>
              <a:t>會導致改善的行動矯枉過正，超過了預期的目標。</a:t>
            </a:r>
          </a:p>
        </p:txBody>
      </p:sp>
      <p:sp>
        <p:nvSpPr>
          <p:cNvPr id="505868" name="日期版面配置區 26"/>
          <p:cNvSpPr>
            <a:spLocks noGrp="1"/>
          </p:cNvSpPr>
          <p:nvPr>
            <p:ph type="dt" sz="half" idx="4294967295"/>
          </p:nvPr>
        </p:nvSpPr>
        <p:spPr>
          <a:xfrm>
            <a:off x="809625" y="6373813"/>
            <a:ext cx="1905000" cy="457200"/>
          </a:xfrm>
          <a:noFill/>
        </p:spPr>
        <p:txBody>
          <a:bodyPr/>
          <a:lstStyle/>
          <a:p>
            <a:fld id="{E867B6BE-8A33-4DB3-ABDF-D7390E6810F9}" type="datetime1">
              <a:rPr lang="zh-TW" altLang="en-US" smtClean="0">
                <a:ea typeface="新細明體" charset="-120"/>
              </a:rPr>
              <a:pPr/>
              <a:t>2011/10/31</a:t>
            </a:fld>
            <a:endParaRPr lang="en-US" altLang="zh-TW" smtClean="0">
              <a:ea typeface="新細明體" charset="-120"/>
            </a:endParaRPr>
          </a:p>
        </p:txBody>
      </p:sp>
      <p:sp>
        <p:nvSpPr>
          <p:cNvPr id="505870" name="頁尾版面配置區 28"/>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05869" name="投影片編號版面配置區 27"/>
          <p:cNvSpPr>
            <a:spLocks noGrp="1"/>
          </p:cNvSpPr>
          <p:nvPr>
            <p:ph type="sldNum" sz="quarter" idx="12"/>
          </p:nvPr>
        </p:nvSpPr>
        <p:spPr>
          <a:noFill/>
        </p:spPr>
        <p:txBody>
          <a:bodyPr/>
          <a:lstStyle/>
          <a:p>
            <a:fld id="{552C6E4A-18F4-4E00-ACD0-D647B5150DB2}" type="slidenum">
              <a:rPr lang="en-US" altLang="zh-TW" smtClean="0">
                <a:ea typeface="新細明體" charset="-120"/>
              </a:rPr>
              <a:pPr/>
              <a:t>6</a:t>
            </a:fld>
            <a:endParaRPr lang="en-US" altLang="zh-TW" smtClean="0">
              <a:ea typeface="新細明體" charset="-120"/>
            </a:endParaRPr>
          </a:p>
        </p:txBody>
      </p:sp>
      <p:grpSp>
        <p:nvGrpSpPr>
          <p:cNvPr id="2" name="群組 9"/>
          <p:cNvGrpSpPr>
            <a:grpSpLocks/>
          </p:cNvGrpSpPr>
          <p:nvPr/>
        </p:nvGrpSpPr>
        <p:grpSpPr bwMode="auto">
          <a:xfrm>
            <a:off x="5857875" y="2571750"/>
            <a:ext cx="1025525" cy="2665413"/>
            <a:chOff x="6144351" y="2572720"/>
            <a:chExt cx="1024574" cy="2665258"/>
          </a:xfrm>
        </p:grpSpPr>
        <p:pic>
          <p:nvPicPr>
            <p:cNvPr id="505878" name="Picture 44"/>
            <p:cNvPicPr>
              <a:picLocks noChangeAspect="1" noChangeArrowheads="1"/>
            </p:cNvPicPr>
            <p:nvPr/>
          </p:nvPicPr>
          <p:blipFill>
            <a:blip r:embed="rId3" cstate="print"/>
            <a:srcRect/>
            <a:stretch>
              <a:fillRect/>
            </a:stretch>
          </p:blipFill>
          <p:spPr bwMode="auto">
            <a:xfrm rot="6556">
              <a:off x="6144351" y="3644132"/>
              <a:ext cx="858754" cy="751411"/>
            </a:xfrm>
            <a:prstGeom prst="rect">
              <a:avLst/>
            </a:prstGeom>
            <a:noFill/>
            <a:ln w="28575">
              <a:noFill/>
              <a:miter lim="800000"/>
              <a:headEnd/>
              <a:tailEnd/>
            </a:ln>
          </p:spPr>
        </p:pic>
        <p:pic>
          <p:nvPicPr>
            <p:cNvPr id="505879" name="Picture 43"/>
            <p:cNvPicPr>
              <a:picLocks noChangeAspect="1" noChangeArrowheads="1"/>
            </p:cNvPicPr>
            <p:nvPr/>
          </p:nvPicPr>
          <p:blipFill>
            <a:blip r:embed="rId4" cstate="print"/>
            <a:srcRect/>
            <a:stretch>
              <a:fillRect/>
            </a:stretch>
          </p:blipFill>
          <p:spPr bwMode="auto">
            <a:xfrm rot="6556">
              <a:off x="6144432" y="2572720"/>
              <a:ext cx="1024493" cy="836109"/>
            </a:xfrm>
            <a:prstGeom prst="rect">
              <a:avLst/>
            </a:prstGeom>
            <a:noFill/>
            <a:ln w="28575">
              <a:noFill/>
              <a:miter lim="800000"/>
              <a:headEnd/>
              <a:tailEnd/>
            </a:ln>
          </p:spPr>
        </p:pic>
        <p:grpSp>
          <p:nvGrpSpPr>
            <p:cNvPr id="3" name="群組 7"/>
            <p:cNvGrpSpPr>
              <a:grpSpLocks/>
            </p:cNvGrpSpPr>
            <p:nvPr/>
          </p:nvGrpSpPr>
          <p:grpSpPr bwMode="auto">
            <a:xfrm rot="203829">
              <a:off x="6229160" y="4738497"/>
              <a:ext cx="811803" cy="499481"/>
              <a:chOff x="4273275" y="4838229"/>
              <a:chExt cx="811803" cy="499481"/>
            </a:xfrm>
          </p:grpSpPr>
          <p:cxnSp>
            <p:nvCxnSpPr>
              <p:cNvPr id="505882" name="直線接點 39"/>
              <p:cNvCxnSpPr>
                <a:cxnSpLocks noChangeShapeType="1"/>
              </p:cNvCxnSpPr>
              <p:nvPr/>
            </p:nvCxnSpPr>
            <p:spPr bwMode="auto">
              <a:xfrm rot="-179017">
                <a:off x="4273275" y="4838229"/>
                <a:ext cx="785853" cy="1588"/>
              </a:xfrm>
              <a:prstGeom prst="line">
                <a:avLst/>
              </a:prstGeom>
              <a:noFill/>
              <a:ln w="38100" algn="ctr">
                <a:solidFill>
                  <a:schemeClr val="tx1"/>
                </a:solidFill>
                <a:round/>
                <a:headEnd/>
                <a:tailEnd/>
              </a:ln>
            </p:spPr>
          </p:cxnSp>
          <p:cxnSp>
            <p:nvCxnSpPr>
              <p:cNvPr id="505883" name="直線接點 40"/>
              <p:cNvCxnSpPr>
                <a:cxnSpLocks noChangeShapeType="1"/>
              </p:cNvCxnSpPr>
              <p:nvPr/>
            </p:nvCxnSpPr>
            <p:spPr bwMode="auto">
              <a:xfrm rot="-179017">
                <a:off x="4299225" y="5336122"/>
                <a:ext cx="785853" cy="1588"/>
              </a:xfrm>
              <a:prstGeom prst="line">
                <a:avLst/>
              </a:prstGeom>
              <a:noFill/>
              <a:ln w="38100" algn="ctr">
                <a:solidFill>
                  <a:schemeClr val="tx1"/>
                </a:solidFill>
                <a:round/>
                <a:headEnd/>
                <a:tailEnd/>
              </a:ln>
            </p:spPr>
          </p:cxnSp>
        </p:grpSp>
        <p:sp>
          <p:nvSpPr>
            <p:cNvPr id="505881" name="文字方塊 8"/>
            <p:cNvSpPr txBox="1">
              <a:spLocks noChangeArrowheads="1"/>
            </p:cNvSpPr>
            <p:nvPr/>
          </p:nvSpPr>
          <p:spPr bwMode="auto">
            <a:xfrm>
              <a:off x="6286512" y="4786322"/>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滯延</a:t>
              </a:r>
            </a:p>
          </p:txBody>
        </p:sp>
      </p:grpSp>
      <p:sp>
        <p:nvSpPr>
          <p:cNvPr id="21" name="Rectangle 4"/>
          <p:cNvSpPr>
            <a:spLocks noChangeArrowheads="1"/>
          </p:cNvSpPr>
          <p:nvPr/>
        </p:nvSpPr>
        <p:spPr bwMode="auto">
          <a:xfrm>
            <a:off x="7072313" y="3786188"/>
            <a:ext cx="1000125" cy="541337"/>
          </a:xfrm>
          <a:prstGeom prst="rect">
            <a:avLst/>
          </a:prstGeom>
          <a:solidFill>
            <a:schemeClr val="tx2">
              <a:lumMod val="20000"/>
              <a:lumOff val="80000"/>
            </a:schemeClr>
          </a:solidFill>
          <a:ln w="9525">
            <a:solidFill>
              <a:schemeClr val="tx1"/>
            </a:solidFill>
            <a:miter lim="800000"/>
            <a:headEnd/>
            <a:tailEnd/>
          </a:ln>
          <a:effectLst/>
        </p:spPr>
        <p:txBody>
          <a:bodyPr wrap="none" anchor="ctr"/>
          <a:lstStyle/>
          <a:p>
            <a:pPr>
              <a:defRPr/>
            </a:pPr>
            <a:endParaRPr lang="zh-TW" altLang="en-US">
              <a:solidFill>
                <a:srgbClr val="003366"/>
              </a:solidFill>
              <a:latin typeface="Times New Roman" pitchFamily="18" charset="0"/>
            </a:endParaRPr>
          </a:p>
        </p:txBody>
      </p:sp>
      <p:sp>
        <p:nvSpPr>
          <p:cNvPr id="505862" name="Freeform 6"/>
          <p:cNvSpPr>
            <a:spLocks/>
          </p:cNvSpPr>
          <p:nvPr/>
        </p:nvSpPr>
        <p:spPr bwMode="auto">
          <a:xfrm>
            <a:off x="7072313" y="4071938"/>
            <a:ext cx="1000125" cy="233362"/>
          </a:xfrm>
          <a:custGeom>
            <a:avLst/>
            <a:gdLst>
              <a:gd name="T0" fmla="*/ 0 w 2112"/>
              <a:gd name="T1" fmla="*/ 2147483647 h 392"/>
              <a:gd name="T2" fmla="*/ 2147483647 w 2112"/>
              <a:gd name="T3" fmla="*/ 2147483647 h 392"/>
              <a:gd name="T4" fmla="*/ 2147483647 w 2112"/>
              <a:gd name="T5" fmla="*/ 2147483647 h 392"/>
              <a:gd name="T6" fmla="*/ 2147483647 w 2112"/>
              <a:gd name="T7" fmla="*/ 2147483647 h 392"/>
              <a:gd name="T8" fmla="*/ 2147483647 w 2112"/>
              <a:gd name="T9" fmla="*/ 2147483647 h 392"/>
              <a:gd name="T10" fmla="*/ 0 60000 65536"/>
              <a:gd name="T11" fmla="*/ 0 60000 65536"/>
              <a:gd name="T12" fmla="*/ 0 60000 65536"/>
              <a:gd name="T13" fmla="*/ 0 60000 65536"/>
              <a:gd name="T14" fmla="*/ 0 60000 65536"/>
              <a:gd name="T15" fmla="*/ 0 w 2112"/>
              <a:gd name="T16" fmla="*/ 0 h 392"/>
              <a:gd name="T17" fmla="*/ 2112 w 2112"/>
              <a:gd name="T18" fmla="*/ 392 h 392"/>
            </a:gdLst>
            <a:ahLst/>
            <a:cxnLst>
              <a:cxn ang="T10">
                <a:pos x="T0" y="T1"/>
              </a:cxn>
              <a:cxn ang="T11">
                <a:pos x="T2" y="T3"/>
              </a:cxn>
              <a:cxn ang="T12">
                <a:pos x="T4" y="T5"/>
              </a:cxn>
              <a:cxn ang="T13">
                <a:pos x="T6" y="T7"/>
              </a:cxn>
              <a:cxn ang="T14">
                <a:pos x="T8" y="T9"/>
              </a:cxn>
            </a:cxnLst>
            <a:rect l="T15" t="T16" r="T17" b="T18"/>
            <a:pathLst>
              <a:path w="2112" h="392">
                <a:moveTo>
                  <a:pt x="0" y="392"/>
                </a:moveTo>
                <a:cubicBezTo>
                  <a:pt x="184" y="300"/>
                  <a:pt x="368" y="208"/>
                  <a:pt x="528" y="152"/>
                </a:cubicBezTo>
                <a:cubicBezTo>
                  <a:pt x="688" y="96"/>
                  <a:pt x="792" y="80"/>
                  <a:pt x="960" y="56"/>
                </a:cubicBezTo>
                <a:cubicBezTo>
                  <a:pt x="1128" y="32"/>
                  <a:pt x="1344" y="16"/>
                  <a:pt x="1536" y="8"/>
                </a:cubicBezTo>
                <a:cubicBezTo>
                  <a:pt x="1728" y="0"/>
                  <a:pt x="2016" y="8"/>
                  <a:pt x="2112" y="8"/>
                </a:cubicBezTo>
              </a:path>
            </a:pathLst>
          </a:custGeom>
          <a:noFill/>
          <a:ln w="38100">
            <a:solidFill>
              <a:schemeClr val="tx1"/>
            </a:solidFill>
            <a:round/>
            <a:headEnd/>
            <a:tailEnd type="triangle" w="med" len="med"/>
          </a:ln>
        </p:spPr>
        <p:txBody>
          <a:bodyPr/>
          <a:lstStyle/>
          <a:p>
            <a:endParaRPr lang="zh-TW" altLang="en-US"/>
          </a:p>
        </p:txBody>
      </p:sp>
      <p:cxnSp>
        <p:nvCxnSpPr>
          <p:cNvPr id="505863" name="直線接點 25"/>
          <p:cNvCxnSpPr>
            <a:cxnSpLocks noChangeShapeType="1"/>
          </p:cNvCxnSpPr>
          <p:nvPr/>
        </p:nvCxnSpPr>
        <p:spPr bwMode="auto">
          <a:xfrm>
            <a:off x="7072313" y="3998913"/>
            <a:ext cx="1000125" cy="1587"/>
          </a:xfrm>
          <a:prstGeom prst="line">
            <a:avLst/>
          </a:prstGeom>
          <a:noFill/>
          <a:ln w="9525" algn="ctr">
            <a:solidFill>
              <a:srgbClr val="FF0000"/>
            </a:solidFill>
            <a:prstDash val="dash"/>
            <a:round/>
            <a:headEnd/>
            <a:tailEnd/>
          </a:ln>
        </p:spPr>
      </p:cxnSp>
      <p:grpSp>
        <p:nvGrpSpPr>
          <p:cNvPr id="4" name="群組 28"/>
          <p:cNvGrpSpPr>
            <a:grpSpLocks/>
          </p:cNvGrpSpPr>
          <p:nvPr/>
        </p:nvGrpSpPr>
        <p:grpSpPr bwMode="auto">
          <a:xfrm>
            <a:off x="6929438" y="2214563"/>
            <a:ext cx="1285875" cy="1428750"/>
            <a:chOff x="6929438" y="2214563"/>
            <a:chExt cx="1285875" cy="1428750"/>
          </a:xfrm>
        </p:grpSpPr>
        <p:grpSp>
          <p:nvGrpSpPr>
            <p:cNvPr id="5" name="群組 19"/>
            <p:cNvGrpSpPr>
              <a:grpSpLocks/>
            </p:cNvGrpSpPr>
            <p:nvPr/>
          </p:nvGrpSpPr>
          <p:grpSpPr bwMode="auto">
            <a:xfrm>
              <a:off x="7072313" y="2301875"/>
              <a:ext cx="1014412" cy="608013"/>
              <a:chOff x="7072330" y="2301989"/>
              <a:chExt cx="1014394" cy="607901"/>
            </a:xfrm>
          </p:grpSpPr>
          <p:sp>
            <p:nvSpPr>
              <p:cNvPr id="14" name="Rectangle 4"/>
              <p:cNvSpPr>
                <a:spLocks noChangeArrowheads="1"/>
              </p:cNvSpPr>
              <p:nvPr/>
            </p:nvSpPr>
            <p:spPr bwMode="auto">
              <a:xfrm>
                <a:off x="7072330" y="2301989"/>
                <a:ext cx="1014394" cy="607901"/>
              </a:xfrm>
              <a:prstGeom prst="rect">
                <a:avLst/>
              </a:prstGeom>
              <a:solidFill>
                <a:schemeClr val="tx2">
                  <a:lumMod val="20000"/>
                  <a:lumOff val="80000"/>
                </a:schemeClr>
              </a:solidFill>
              <a:ln w="9525">
                <a:solidFill>
                  <a:schemeClr val="tx1"/>
                </a:solidFill>
                <a:miter lim="800000"/>
                <a:headEnd/>
                <a:tailEnd/>
              </a:ln>
              <a:effectLst>
                <a:outerShdw blurRad="50800" dist="38100" dir="5400000" algn="t" rotWithShape="0">
                  <a:prstClr val="black">
                    <a:alpha val="40000"/>
                  </a:prstClr>
                </a:outerShdw>
              </a:effectLst>
            </p:spPr>
            <p:txBody>
              <a:bodyPr wrap="none" anchor="ctr"/>
              <a:lstStyle/>
              <a:p>
                <a:pPr>
                  <a:defRPr/>
                </a:pPr>
                <a:endParaRPr lang="zh-TW" altLang="en-US">
                  <a:solidFill>
                    <a:srgbClr val="003366"/>
                  </a:solidFill>
                  <a:latin typeface="Times New Roman" pitchFamily="18" charset="0"/>
                </a:endParaRPr>
              </a:p>
            </p:txBody>
          </p:sp>
          <p:sp>
            <p:nvSpPr>
              <p:cNvPr id="505877" name="Freeform 7"/>
              <p:cNvSpPr>
                <a:spLocks/>
              </p:cNvSpPr>
              <p:nvPr/>
            </p:nvSpPr>
            <p:spPr bwMode="auto">
              <a:xfrm>
                <a:off x="7099025" y="2357430"/>
                <a:ext cx="901999" cy="499135"/>
              </a:xfrm>
              <a:custGeom>
                <a:avLst/>
                <a:gdLst>
                  <a:gd name="T0" fmla="*/ 0 w 1776"/>
                  <a:gd name="T1" fmla="*/ 2147483647 h 856"/>
                  <a:gd name="T2" fmla="*/ 2147483647 w 1776"/>
                  <a:gd name="T3" fmla="*/ 2147483647 h 856"/>
                  <a:gd name="T4" fmla="*/ 2147483647 w 1776"/>
                  <a:gd name="T5" fmla="*/ 2147483647 h 856"/>
                  <a:gd name="T6" fmla="*/ 2147483647 w 1776"/>
                  <a:gd name="T7" fmla="*/ 2147483647 h 856"/>
                  <a:gd name="T8" fmla="*/ 2147483647 w 1776"/>
                  <a:gd name="T9" fmla="*/ 2147483647 h 856"/>
                  <a:gd name="T10" fmla="*/ 0 60000 65536"/>
                  <a:gd name="T11" fmla="*/ 0 60000 65536"/>
                  <a:gd name="T12" fmla="*/ 0 60000 65536"/>
                  <a:gd name="T13" fmla="*/ 0 60000 65536"/>
                  <a:gd name="T14" fmla="*/ 0 60000 65536"/>
                  <a:gd name="T15" fmla="*/ 0 w 1776"/>
                  <a:gd name="T16" fmla="*/ 0 h 856"/>
                  <a:gd name="T17" fmla="*/ 1776 w 1776"/>
                  <a:gd name="T18" fmla="*/ 856 h 856"/>
                </a:gdLst>
                <a:ahLst/>
                <a:cxnLst>
                  <a:cxn ang="T10">
                    <a:pos x="T0" y="T1"/>
                  </a:cxn>
                  <a:cxn ang="T11">
                    <a:pos x="T2" y="T3"/>
                  </a:cxn>
                  <a:cxn ang="T12">
                    <a:pos x="T4" y="T5"/>
                  </a:cxn>
                  <a:cxn ang="T13">
                    <a:pos x="T6" y="T7"/>
                  </a:cxn>
                  <a:cxn ang="T14">
                    <a:pos x="T8" y="T9"/>
                  </a:cxn>
                </a:cxnLst>
                <a:rect l="T15" t="T16" r="T17" b="T18"/>
                <a:pathLst>
                  <a:path w="1776" h="856">
                    <a:moveTo>
                      <a:pt x="0" y="840"/>
                    </a:moveTo>
                    <a:cubicBezTo>
                      <a:pt x="264" y="848"/>
                      <a:pt x="528" y="856"/>
                      <a:pt x="768" y="792"/>
                    </a:cubicBezTo>
                    <a:cubicBezTo>
                      <a:pt x="1008" y="728"/>
                      <a:pt x="1280" y="576"/>
                      <a:pt x="1440" y="456"/>
                    </a:cubicBezTo>
                    <a:cubicBezTo>
                      <a:pt x="1600" y="336"/>
                      <a:pt x="1680" y="144"/>
                      <a:pt x="1728" y="72"/>
                    </a:cubicBezTo>
                    <a:cubicBezTo>
                      <a:pt x="1776" y="0"/>
                      <a:pt x="1728" y="32"/>
                      <a:pt x="1728" y="24"/>
                    </a:cubicBezTo>
                  </a:path>
                </a:pathLst>
              </a:custGeom>
              <a:noFill/>
              <a:ln w="38100">
                <a:solidFill>
                  <a:schemeClr val="tx1"/>
                </a:solidFill>
                <a:round/>
                <a:headEnd/>
                <a:tailEnd type="triangle" w="med" len="med"/>
              </a:ln>
            </p:spPr>
            <p:txBody>
              <a:bodyPr/>
              <a:lstStyle/>
              <a:p>
                <a:endParaRPr lang="zh-TW" altLang="en-US"/>
              </a:p>
            </p:txBody>
          </p:sp>
        </p:grpSp>
        <p:grpSp>
          <p:nvGrpSpPr>
            <p:cNvPr id="6" name="群組 18"/>
            <p:cNvGrpSpPr>
              <a:grpSpLocks/>
            </p:cNvGrpSpPr>
            <p:nvPr/>
          </p:nvGrpSpPr>
          <p:grpSpPr bwMode="auto">
            <a:xfrm>
              <a:off x="7072313" y="3000375"/>
              <a:ext cx="1000125" cy="560388"/>
              <a:chOff x="7072330" y="3000372"/>
              <a:chExt cx="1000132" cy="559841"/>
            </a:xfrm>
          </p:grpSpPr>
          <p:sp>
            <p:nvSpPr>
              <p:cNvPr id="17" name="Rectangle 11"/>
              <p:cNvSpPr>
                <a:spLocks noChangeArrowheads="1"/>
              </p:cNvSpPr>
              <p:nvPr/>
            </p:nvSpPr>
            <p:spPr bwMode="auto">
              <a:xfrm flipV="1">
                <a:off x="7072330" y="3000372"/>
                <a:ext cx="1000132" cy="559841"/>
              </a:xfrm>
              <a:prstGeom prst="rect">
                <a:avLst/>
              </a:prstGeom>
              <a:solidFill>
                <a:schemeClr val="tx2">
                  <a:lumMod val="20000"/>
                  <a:lumOff val="80000"/>
                </a:schemeClr>
              </a:solidFill>
              <a:ln w="9525">
                <a:solidFill>
                  <a:schemeClr val="tx1"/>
                </a:solidFill>
                <a:miter lim="800000"/>
                <a:headEnd/>
                <a:tailEnd/>
              </a:ln>
              <a:effectLst>
                <a:outerShdw blurRad="50800" dist="38100" dir="5400000" algn="t" rotWithShape="0">
                  <a:prstClr val="black">
                    <a:alpha val="40000"/>
                  </a:prstClr>
                </a:outerShdw>
              </a:effectLst>
            </p:spPr>
            <p:txBody>
              <a:bodyPr wrap="none" anchor="ctr"/>
              <a:lstStyle/>
              <a:p>
                <a:pPr>
                  <a:defRPr/>
                </a:pPr>
                <a:endParaRPr lang="zh-TW" altLang="en-US">
                  <a:solidFill>
                    <a:srgbClr val="003366"/>
                  </a:solidFill>
                  <a:latin typeface="Times New Roman" pitchFamily="18" charset="0"/>
                </a:endParaRPr>
              </a:p>
            </p:txBody>
          </p:sp>
          <p:sp>
            <p:nvSpPr>
              <p:cNvPr id="505875" name="Freeform 12"/>
              <p:cNvSpPr>
                <a:spLocks/>
              </p:cNvSpPr>
              <p:nvPr/>
            </p:nvSpPr>
            <p:spPr bwMode="auto">
              <a:xfrm flipV="1">
                <a:off x="7098649" y="3071810"/>
                <a:ext cx="902375" cy="428628"/>
              </a:xfrm>
              <a:custGeom>
                <a:avLst/>
                <a:gdLst>
                  <a:gd name="T0" fmla="*/ 0 w 1776"/>
                  <a:gd name="T1" fmla="*/ 2147483647 h 856"/>
                  <a:gd name="T2" fmla="*/ 2147483647 w 1776"/>
                  <a:gd name="T3" fmla="*/ 2147483647 h 856"/>
                  <a:gd name="T4" fmla="*/ 2147483647 w 1776"/>
                  <a:gd name="T5" fmla="*/ 2147483647 h 856"/>
                  <a:gd name="T6" fmla="*/ 2147483647 w 1776"/>
                  <a:gd name="T7" fmla="*/ 2147483647 h 856"/>
                  <a:gd name="T8" fmla="*/ 2147483647 w 1776"/>
                  <a:gd name="T9" fmla="*/ 2147483647 h 856"/>
                  <a:gd name="T10" fmla="*/ 0 60000 65536"/>
                  <a:gd name="T11" fmla="*/ 0 60000 65536"/>
                  <a:gd name="T12" fmla="*/ 0 60000 65536"/>
                  <a:gd name="T13" fmla="*/ 0 60000 65536"/>
                  <a:gd name="T14" fmla="*/ 0 60000 65536"/>
                  <a:gd name="T15" fmla="*/ 0 w 1776"/>
                  <a:gd name="T16" fmla="*/ 0 h 856"/>
                  <a:gd name="T17" fmla="*/ 1776 w 1776"/>
                  <a:gd name="T18" fmla="*/ 856 h 856"/>
                </a:gdLst>
                <a:ahLst/>
                <a:cxnLst>
                  <a:cxn ang="T10">
                    <a:pos x="T0" y="T1"/>
                  </a:cxn>
                  <a:cxn ang="T11">
                    <a:pos x="T2" y="T3"/>
                  </a:cxn>
                  <a:cxn ang="T12">
                    <a:pos x="T4" y="T5"/>
                  </a:cxn>
                  <a:cxn ang="T13">
                    <a:pos x="T6" y="T7"/>
                  </a:cxn>
                  <a:cxn ang="T14">
                    <a:pos x="T8" y="T9"/>
                  </a:cxn>
                </a:cxnLst>
                <a:rect l="T15" t="T16" r="T17" b="T18"/>
                <a:pathLst>
                  <a:path w="1776" h="856">
                    <a:moveTo>
                      <a:pt x="0" y="840"/>
                    </a:moveTo>
                    <a:cubicBezTo>
                      <a:pt x="264" y="848"/>
                      <a:pt x="528" y="856"/>
                      <a:pt x="768" y="792"/>
                    </a:cubicBezTo>
                    <a:cubicBezTo>
                      <a:pt x="1008" y="728"/>
                      <a:pt x="1280" y="576"/>
                      <a:pt x="1440" y="456"/>
                    </a:cubicBezTo>
                    <a:cubicBezTo>
                      <a:pt x="1600" y="336"/>
                      <a:pt x="1680" y="144"/>
                      <a:pt x="1728" y="72"/>
                    </a:cubicBezTo>
                    <a:cubicBezTo>
                      <a:pt x="1776" y="0"/>
                      <a:pt x="1728" y="32"/>
                      <a:pt x="1728" y="24"/>
                    </a:cubicBezTo>
                  </a:path>
                </a:pathLst>
              </a:custGeom>
              <a:noFill/>
              <a:ln w="38100">
                <a:solidFill>
                  <a:schemeClr val="tx1"/>
                </a:solidFill>
                <a:round/>
                <a:headEnd/>
                <a:tailEnd type="triangle" w="med" len="med"/>
              </a:ln>
            </p:spPr>
            <p:txBody>
              <a:bodyPr/>
              <a:lstStyle/>
              <a:p>
                <a:endParaRPr lang="zh-TW" altLang="en-US"/>
              </a:p>
            </p:txBody>
          </p:sp>
        </p:grpSp>
        <p:sp>
          <p:nvSpPr>
            <p:cNvPr id="505873" name="矩形 27"/>
            <p:cNvSpPr>
              <a:spLocks noChangeArrowheads="1"/>
            </p:cNvSpPr>
            <p:nvPr/>
          </p:nvSpPr>
          <p:spPr bwMode="auto">
            <a:xfrm>
              <a:off x="6929438" y="2214563"/>
              <a:ext cx="1285875" cy="1428750"/>
            </a:xfrm>
            <a:prstGeom prst="rect">
              <a:avLst/>
            </a:prstGeom>
            <a:noFill/>
            <a:ln w="19050" algn="ctr">
              <a:solidFill>
                <a:schemeClr val="tx1"/>
              </a:solidFill>
              <a:prstDash val="sysDash"/>
              <a:round/>
              <a:headEnd/>
              <a:tailEnd/>
            </a:ln>
          </p:spPr>
          <p:txBody>
            <a:bodyPr wrap="none"/>
            <a:lstStyle/>
            <a:p>
              <a:endParaRPr lang="zh-TW" altLang="en-US" sz="2400">
                <a:solidFill>
                  <a:srgbClr val="003366"/>
                </a:solidFill>
                <a:latin typeface="Times New Roman" pitchFamily="18" charset="0"/>
              </a:endParaRPr>
            </a:p>
          </p:txBody>
        </p:sp>
      </p:grpSp>
      <p:sp>
        <p:nvSpPr>
          <p:cNvPr id="30" name="Rectangle 4"/>
          <p:cNvSpPr>
            <a:spLocks noChangeArrowheads="1"/>
          </p:cNvSpPr>
          <p:nvPr/>
        </p:nvSpPr>
        <p:spPr bwMode="auto">
          <a:xfrm>
            <a:off x="7072313" y="4572000"/>
            <a:ext cx="1285875" cy="785813"/>
          </a:xfrm>
          <a:prstGeom prst="rect">
            <a:avLst/>
          </a:prstGeom>
          <a:solidFill>
            <a:schemeClr val="tx2">
              <a:lumMod val="20000"/>
              <a:lumOff val="80000"/>
            </a:schemeClr>
          </a:solidFill>
          <a:ln w="9525">
            <a:solidFill>
              <a:schemeClr val="tx1"/>
            </a:solidFill>
            <a:miter lim="800000"/>
            <a:headEnd/>
            <a:tailEnd/>
          </a:ln>
          <a:effectLst/>
        </p:spPr>
        <p:txBody>
          <a:bodyPr wrap="none" anchor="ctr"/>
          <a:lstStyle/>
          <a:p>
            <a:pPr>
              <a:defRPr/>
            </a:pPr>
            <a:endParaRPr lang="zh-TW" altLang="en-US">
              <a:solidFill>
                <a:srgbClr val="003366"/>
              </a:solidFill>
              <a:latin typeface="Times New Roman" pitchFamily="18" charset="0"/>
            </a:endParaRPr>
          </a:p>
        </p:txBody>
      </p:sp>
      <p:sp>
        <p:nvSpPr>
          <p:cNvPr id="505866" name="Freeform 5"/>
          <p:cNvSpPr>
            <a:spLocks/>
          </p:cNvSpPr>
          <p:nvPr/>
        </p:nvSpPr>
        <p:spPr bwMode="auto">
          <a:xfrm>
            <a:off x="7121525" y="4714875"/>
            <a:ext cx="1236663" cy="498475"/>
          </a:xfrm>
          <a:custGeom>
            <a:avLst/>
            <a:gdLst>
              <a:gd name="T0" fmla="*/ 0 w 2400"/>
              <a:gd name="T1" fmla="*/ 2147483647 h 456"/>
              <a:gd name="T2" fmla="*/ 2147483647 w 2400"/>
              <a:gd name="T3" fmla="*/ 2147483647 h 456"/>
              <a:gd name="T4" fmla="*/ 2147483647 w 2400"/>
              <a:gd name="T5" fmla="*/ 2147483647 h 456"/>
              <a:gd name="T6" fmla="*/ 2147483647 w 2400"/>
              <a:gd name="T7" fmla="*/ 2147483647 h 456"/>
              <a:gd name="T8" fmla="*/ 2147483647 w 2400"/>
              <a:gd name="T9" fmla="*/ 2147483647 h 456"/>
              <a:gd name="T10" fmla="*/ 2147483647 w 2400"/>
              <a:gd name="T11" fmla="*/ 2147483647 h 456"/>
              <a:gd name="T12" fmla="*/ 2147483647 w 2400"/>
              <a:gd name="T13" fmla="*/ 2147483647 h 456"/>
              <a:gd name="T14" fmla="*/ 0 60000 65536"/>
              <a:gd name="T15" fmla="*/ 0 60000 65536"/>
              <a:gd name="T16" fmla="*/ 0 60000 65536"/>
              <a:gd name="T17" fmla="*/ 0 60000 65536"/>
              <a:gd name="T18" fmla="*/ 0 60000 65536"/>
              <a:gd name="T19" fmla="*/ 0 60000 65536"/>
              <a:gd name="T20" fmla="*/ 0 60000 65536"/>
              <a:gd name="T21" fmla="*/ 0 w 2400"/>
              <a:gd name="T22" fmla="*/ 0 h 456"/>
              <a:gd name="T23" fmla="*/ 2400 w 2400"/>
              <a:gd name="T24" fmla="*/ 456 h 4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00" h="456">
                <a:moveTo>
                  <a:pt x="0" y="456"/>
                </a:moveTo>
                <a:cubicBezTo>
                  <a:pt x="116" y="252"/>
                  <a:pt x="232" y="48"/>
                  <a:pt x="384" y="24"/>
                </a:cubicBezTo>
                <a:cubicBezTo>
                  <a:pt x="536" y="0"/>
                  <a:pt x="744" y="296"/>
                  <a:pt x="912" y="312"/>
                </a:cubicBezTo>
                <a:cubicBezTo>
                  <a:pt x="1080" y="328"/>
                  <a:pt x="1248" y="136"/>
                  <a:pt x="1392" y="120"/>
                </a:cubicBezTo>
                <a:cubicBezTo>
                  <a:pt x="1536" y="104"/>
                  <a:pt x="1640" y="216"/>
                  <a:pt x="1776" y="216"/>
                </a:cubicBezTo>
                <a:cubicBezTo>
                  <a:pt x="1912" y="216"/>
                  <a:pt x="2104" y="128"/>
                  <a:pt x="2208" y="120"/>
                </a:cubicBezTo>
                <a:cubicBezTo>
                  <a:pt x="2312" y="112"/>
                  <a:pt x="2356" y="140"/>
                  <a:pt x="2400" y="168"/>
                </a:cubicBezTo>
              </a:path>
            </a:pathLst>
          </a:custGeom>
          <a:noFill/>
          <a:ln w="38100">
            <a:solidFill>
              <a:schemeClr val="tx1"/>
            </a:solidFill>
            <a:round/>
            <a:headEnd/>
            <a:tailEnd/>
          </a:ln>
        </p:spPr>
        <p:txBody>
          <a:bodyPr/>
          <a:lstStyle/>
          <a:p>
            <a:endParaRPr lang="zh-TW" altLang="en-US"/>
          </a:p>
        </p:txBody>
      </p:sp>
      <p:sp>
        <p:nvSpPr>
          <p:cNvPr id="505867" name="Line 6"/>
          <p:cNvSpPr>
            <a:spLocks noChangeShapeType="1"/>
          </p:cNvSpPr>
          <p:nvPr/>
        </p:nvSpPr>
        <p:spPr bwMode="auto">
          <a:xfrm>
            <a:off x="7072313" y="4929188"/>
            <a:ext cx="1285875" cy="0"/>
          </a:xfrm>
          <a:prstGeom prst="line">
            <a:avLst/>
          </a:prstGeom>
          <a:noFill/>
          <a:ln w="12700">
            <a:solidFill>
              <a:srgbClr val="FF0000"/>
            </a:solidFill>
            <a:prstDash val="dash"/>
            <a:round/>
            <a:headEnd/>
            <a:tailEnd/>
          </a:ln>
        </p:spPr>
        <p:txBody>
          <a:bodyPr/>
          <a:lstStyle/>
          <a:p>
            <a:endParaRPr lang="zh-TW"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p:txBody>
          <a:bodyPr/>
          <a:lstStyle/>
          <a:p>
            <a:pPr eaLnBrk="1" hangingPunct="1"/>
            <a:r>
              <a:rPr lang="zh-TW" altLang="en-US" b="1" dirty="0" smtClean="0">
                <a:latin typeface="Arial Unicode MS" pitchFamily="34" charset="-120"/>
                <a:ea typeface="Arial Unicode MS" pitchFamily="34" charset="-120"/>
                <a:cs typeface="Arial Unicode MS" pitchFamily="34" charset="-120"/>
              </a:rPr>
              <a:t>系統基模 </a:t>
            </a:r>
            <a:r>
              <a:rPr lang="en-US" altLang="zh-TW" b="1" dirty="0" smtClean="0">
                <a:latin typeface="Arial Unicode MS" pitchFamily="34" charset="-120"/>
                <a:ea typeface="Arial Unicode MS" pitchFamily="34" charset="-120"/>
                <a:cs typeface="Arial Unicode MS" pitchFamily="34" charset="-120"/>
              </a:rPr>
              <a:t>(</a:t>
            </a:r>
            <a:r>
              <a:rPr lang="en-US" altLang="zh-TW" b="1" dirty="0" smtClean="0">
                <a:latin typeface="Arial Unicode MS" pitchFamily="34" charset="-120"/>
                <a:ea typeface="Arial Unicode MS" pitchFamily="34" charset="-120"/>
                <a:cs typeface="Arial Unicode MS" pitchFamily="34" charset="-120"/>
              </a:rPr>
              <a:t>Archetypes)</a:t>
            </a:r>
            <a:endParaRPr lang="en-US" altLang="zh-TW" b="1" dirty="0" smtClean="0">
              <a:latin typeface="Arial Unicode MS" pitchFamily="34" charset="-120"/>
              <a:ea typeface="Arial Unicode MS" pitchFamily="34" charset="-120"/>
              <a:cs typeface="Arial Unicode MS" pitchFamily="34" charset="-120"/>
            </a:endParaRPr>
          </a:p>
        </p:txBody>
      </p:sp>
      <p:sp>
        <p:nvSpPr>
          <p:cNvPr id="506883" name="Rectangle 3"/>
          <p:cNvSpPr>
            <a:spLocks noGrp="1" noChangeArrowheads="1"/>
          </p:cNvSpPr>
          <p:nvPr>
            <p:ph idx="1"/>
          </p:nvPr>
        </p:nvSpPr>
        <p:spPr>
          <a:xfrm>
            <a:off x="1219200" y="2214563"/>
            <a:ext cx="7548563" cy="3881437"/>
          </a:xfrm>
        </p:spPr>
        <p:txBody>
          <a:bodyPr/>
          <a:lstStyle/>
          <a:p>
            <a:pPr eaLnBrk="1" hangingPunct="1"/>
            <a:r>
              <a:rPr lang="zh-TW" altLang="en-US" sz="2400" b="1" smtClean="0"/>
              <a:t>一再重複的系統結構</a:t>
            </a:r>
            <a:endParaRPr lang="en-US" altLang="zh-TW" sz="2400" b="1" smtClean="0"/>
          </a:p>
          <a:p>
            <a:pPr lvl="1" eaLnBrk="1" hangingPunct="1"/>
            <a:r>
              <a:rPr lang="zh-TW" altLang="en-US" sz="2000" smtClean="0"/>
              <a:t>熟悉共通性</a:t>
            </a:r>
            <a:endParaRPr lang="en-US" altLang="zh-TW" sz="2000" smtClean="0"/>
          </a:p>
          <a:p>
            <a:pPr lvl="1" eaLnBrk="1" hangingPunct="1"/>
            <a:r>
              <a:rPr lang="zh-TW" altLang="en-US" sz="2000" smtClean="0"/>
              <a:t>熟悉而產生直覺反應與洞察力</a:t>
            </a:r>
            <a:endParaRPr lang="en-US" altLang="zh-TW" sz="2000" smtClean="0"/>
          </a:p>
          <a:p>
            <a:pPr eaLnBrk="1" hangingPunct="1"/>
            <a:r>
              <a:rPr lang="zh-TW" altLang="en-US" sz="2400" b="1" smtClean="0"/>
              <a:t>抽離細節後，統合跨越所有領域的知識</a:t>
            </a:r>
          </a:p>
          <a:p>
            <a:pPr lvl="1" eaLnBrk="1" hangingPunct="1"/>
            <a:r>
              <a:rPr lang="zh-TW" altLang="en-US" sz="2000" smtClean="0"/>
              <a:t>解決問題─過度分工和知識的片段被統合</a:t>
            </a:r>
            <a:endParaRPr lang="en-US" altLang="zh-TW" sz="2000" smtClean="0"/>
          </a:p>
          <a:p>
            <a:pPr lvl="1" eaLnBrk="1" hangingPunct="1"/>
            <a:r>
              <a:rPr lang="zh-TW" altLang="en-US" sz="2000" smtClean="0"/>
              <a:t>建立統合的框架</a:t>
            </a:r>
          </a:p>
          <a:p>
            <a:pPr lvl="1" eaLnBrk="1" hangingPunct="1"/>
            <a:r>
              <a:rPr lang="zh-TW" altLang="en-US" sz="2000" smtClean="0"/>
              <a:t>學習如何看見</a:t>
            </a:r>
            <a:r>
              <a:rPr lang="zh-TW" altLang="en-US" sz="2000" u="sng" smtClean="0"/>
              <a:t>個人與組織</a:t>
            </a:r>
            <a:r>
              <a:rPr lang="zh-TW" altLang="en-US" sz="2000" smtClean="0"/>
              <a:t>生活中結構的關鍵所在</a:t>
            </a:r>
            <a:endParaRPr lang="en-US" altLang="zh-TW" sz="2000" smtClean="0"/>
          </a:p>
          <a:p>
            <a:pPr lvl="1" eaLnBrk="1" hangingPunct="1">
              <a:buFont typeface="Wingdings" pitchFamily="2" charset="2"/>
              <a:buNone/>
            </a:pPr>
            <a:r>
              <a:rPr lang="en-US" altLang="zh-TW" sz="2000" smtClean="0"/>
              <a:t>	a sort of “insight”</a:t>
            </a:r>
          </a:p>
          <a:p>
            <a:pPr eaLnBrk="1" hangingPunct="1"/>
            <a:r>
              <a:rPr lang="zh-TW" altLang="en-US" sz="2400" b="1" smtClean="0"/>
              <a:t>至少有</a:t>
            </a:r>
            <a:r>
              <a:rPr lang="en-US" altLang="zh-TW" sz="2400" b="1" u="sng" smtClean="0"/>
              <a:t>12</a:t>
            </a:r>
            <a:r>
              <a:rPr lang="zh-TW" altLang="en-US" sz="2400" b="1" u="sng" smtClean="0"/>
              <a:t>種基模</a:t>
            </a:r>
            <a:r>
              <a:rPr lang="zh-TW" altLang="en-US" sz="2400" b="1" smtClean="0"/>
              <a:t>被研究發現，</a:t>
            </a:r>
            <a:r>
              <a:rPr lang="en-US" altLang="zh-TW" sz="2400" b="1" smtClean="0"/>
              <a:t>Peter Senge </a:t>
            </a:r>
            <a:r>
              <a:rPr lang="zh-TW" altLang="en-US" sz="2400" b="1" smtClean="0"/>
              <a:t>在書中提出</a:t>
            </a:r>
            <a:r>
              <a:rPr lang="en-US" altLang="zh-TW" sz="2400" b="1" u="sng" smtClean="0">
                <a:solidFill>
                  <a:srgbClr val="FF0000"/>
                </a:solidFill>
              </a:rPr>
              <a:t>9</a:t>
            </a:r>
            <a:r>
              <a:rPr lang="zh-TW" altLang="en-US" sz="2400" b="1" u="sng" smtClean="0">
                <a:solidFill>
                  <a:srgbClr val="FF0000"/>
                </a:solidFill>
              </a:rPr>
              <a:t>種基模</a:t>
            </a:r>
            <a:r>
              <a:rPr lang="zh-TW" altLang="en-US" sz="2400" b="1" smtClean="0"/>
              <a:t>的說明</a:t>
            </a:r>
            <a:endParaRPr lang="zh-TW" altLang="en-US" sz="2400" b="1" u="sng" smtClean="0">
              <a:solidFill>
                <a:srgbClr val="FF0000"/>
              </a:solidFill>
            </a:endParaRPr>
          </a:p>
          <a:p>
            <a:pPr lvl="1" eaLnBrk="1" hangingPunct="1"/>
            <a:endParaRPr lang="en-US" altLang="zh-TW" sz="1800" smtClean="0"/>
          </a:p>
        </p:txBody>
      </p:sp>
      <p:sp>
        <p:nvSpPr>
          <p:cNvPr id="506884" name="日期版面配置區 3"/>
          <p:cNvSpPr>
            <a:spLocks noGrp="1"/>
          </p:cNvSpPr>
          <p:nvPr>
            <p:ph type="dt" sz="half" idx="4294967295"/>
          </p:nvPr>
        </p:nvSpPr>
        <p:spPr>
          <a:xfrm>
            <a:off x="809625" y="6373813"/>
            <a:ext cx="1905000" cy="457200"/>
          </a:xfrm>
          <a:noFill/>
        </p:spPr>
        <p:txBody>
          <a:bodyPr/>
          <a:lstStyle/>
          <a:p>
            <a:fld id="{D504EF86-C97A-4A8B-85F3-4DDA41FF6ED9}" type="datetime1">
              <a:rPr lang="zh-TW" altLang="en-US" smtClean="0">
                <a:ea typeface="新細明體" charset="-120"/>
              </a:rPr>
              <a:pPr/>
              <a:t>2011/10/31</a:t>
            </a:fld>
            <a:endParaRPr lang="en-US" altLang="zh-TW" smtClean="0">
              <a:ea typeface="新細明體" charset="-120"/>
            </a:endParaRPr>
          </a:p>
        </p:txBody>
      </p:sp>
      <p:sp>
        <p:nvSpPr>
          <p:cNvPr id="506886" name="頁尾版面配置區 5"/>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06885" name="投影片編號版面配置區 4"/>
          <p:cNvSpPr>
            <a:spLocks noGrp="1"/>
          </p:cNvSpPr>
          <p:nvPr>
            <p:ph type="sldNum" sz="quarter" idx="12"/>
          </p:nvPr>
        </p:nvSpPr>
        <p:spPr>
          <a:noFill/>
        </p:spPr>
        <p:txBody>
          <a:bodyPr/>
          <a:lstStyle/>
          <a:p>
            <a:fld id="{C1BBDC83-9DAB-4BB0-AEC2-0CDD706FB4CE}" type="slidenum">
              <a:rPr lang="en-US" altLang="zh-TW" smtClean="0">
                <a:ea typeface="新細明體" charset="-120"/>
              </a:rPr>
              <a:pPr/>
              <a:t>7</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7906" name="標題 1"/>
          <p:cNvSpPr>
            <a:spLocks noGrp="1"/>
          </p:cNvSpPr>
          <p:nvPr>
            <p:ph type="title"/>
          </p:nvPr>
        </p:nvSpPr>
        <p:spPr/>
        <p:txBody>
          <a:bodyPr/>
          <a:lstStyle/>
          <a:p>
            <a:r>
              <a:rPr lang="zh-TW" altLang="en-US" smtClean="0"/>
              <a:t>常見系統基模式樣</a:t>
            </a:r>
          </a:p>
        </p:txBody>
      </p:sp>
      <p:sp>
        <p:nvSpPr>
          <p:cNvPr id="507907" name="內容版面配置區 2"/>
          <p:cNvSpPr>
            <a:spLocks noGrp="1"/>
          </p:cNvSpPr>
          <p:nvPr>
            <p:ph idx="1"/>
          </p:nvPr>
        </p:nvSpPr>
        <p:spPr>
          <a:xfrm>
            <a:off x="571500" y="2214563"/>
            <a:ext cx="4286250" cy="3881437"/>
          </a:xfrm>
        </p:spPr>
        <p:txBody>
          <a:bodyPr/>
          <a:lstStyle/>
          <a:p>
            <a:endParaRPr lang="en-US" altLang="zh-TW" b="1" smtClean="0"/>
          </a:p>
          <a:p>
            <a:r>
              <a:rPr lang="zh-TW" altLang="en-US" b="1" smtClean="0"/>
              <a:t>反應遲緩的調節環路</a:t>
            </a:r>
            <a:endParaRPr lang="en-US" altLang="zh-TW" b="1" smtClean="0"/>
          </a:p>
          <a:p>
            <a:r>
              <a:rPr lang="zh-TW" altLang="en-US" b="1" smtClean="0"/>
              <a:t>成長上限</a:t>
            </a:r>
            <a:endParaRPr lang="en-US" altLang="zh-TW" b="1" smtClean="0"/>
          </a:p>
          <a:p>
            <a:r>
              <a:rPr lang="zh-TW" altLang="en-US" b="1" smtClean="0"/>
              <a:t>捨本逐末</a:t>
            </a:r>
            <a:endParaRPr lang="en-US" altLang="zh-TW" b="1" smtClean="0"/>
          </a:p>
          <a:p>
            <a:r>
              <a:rPr lang="zh-TW" altLang="en-US" b="1" smtClean="0"/>
              <a:t>目標侵蝕</a:t>
            </a:r>
            <a:endParaRPr lang="en-US" altLang="zh-TW" b="1" smtClean="0"/>
          </a:p>
          <a:p>
            <a:r>
              <a:rPr lang="zh-TW" altLang="en-US" b="1" smtClean="0"/>
              <a:t>惡性競爭</a:t>
            </a:r>
          </a:p>
        </p:txBody>
      </p:sp>
      <p:sp>
        <p:nvSpPr>
          <p:cNvPr id="507909" name="日期版面配置區 4"/>
          <p:cNvSpPr>
            <a:spLocks noGrp="1"/>
          </p:cNvSpPr>
          <p:nvPr>
            <p:ph type="dt" sz="half" idx="4294967295"/>
          </p:nvPr>
        </p:nvSpPr>
        <p:spPr>
          <a:xfrm>
            <a:off x="809625" y="6373813"/>
            <a:ext cx="1905000" cy="457200"/>
          </a:xfrm>
          <a:noFill/>
        </p:spPr>
        <p:txBody>
          <a:bodyPr/>
          <a:lstStyle/>
          <a:p>
            <a:fld id="{7D71042C-E928-4D28-A765-3643FC7A73E6}" type="datetime1">
              <a:rPr lang="zh-TW" altLang="en-US" smtClean="0">
                <a:ea typeface="新細明體" charset="-120"/>
              </a:rPr>
              <a:pPr/>
              <a:t>2011/10/31</a:t>
            </a:fld>
            <a:endParaRPr lang="en-US" altLang="zh-TW" smtClean="0">
              <a:ea typeface="新細明體" charset="-120"/>
            </a:endParaRPr>
          </a:p>
        </p:txBody>
      </p:sp>
      <p:sp>
        <p:nvSpPr>
          <p:cNvPr id="507911" name="頁尾版面配置區 6"/>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07910" name="投影片編號版面配置區 5"/>
          <p:cNvSpPr>
            <a:spLocks noGrp="1"/>
          </p:cNvSpPr>
          <p:nvPr>
            <p:ph type="sldNum" sz="quarter" idx="12"/>
          </p:nvPr>
        </p:nvSpPr>
        <p:spPr>
          <a:noFill/>
        </p:spPr>
        <p:txBody>
          <a:bodyPr/>
          <a:lstStyle/>
          <a:p>
            <a:fld id="{C47CEA07-6F24-454A-8F72-AEBD2806E4C2}" type="slidenum">
              <a:rPr lang="en-US" altLang="zh-TW" smtClean="0">
                <a:ea typeface="新細明體" charset="-120"/>
              </a:rPr>
              <a:pPr/>
              <a:t>8</a:t>
            </a:fld>
            <a:endParaRPr lang="en-US" altLang="zh-TW" smtClean="0">
              <a:ea typeface="新細明體" charset="-120"/>
            </a:endParaRPr>
          </a:p>
        </p:txBody>
      </p:sp>
      <p:sp>
        <p:nvSpPr>
          <p:cNvPr id="4" name="內容版面配置區 2"/>
          <p:cNvSpPr txBox="1">
            <a:spLocks/>
          </p:cNvSpPr>
          <p:nvPr/>
        </p:nvSpPr>
        <p:spPr bwMode="auto">
          <a:xfrm>
            <a:off x="4953000" y="2214563"/>
            <a:ext cx="3976688" cy="3881437"/>
          </a:xfrm>
          <a:prstGeom prst="rect">
            <a:avLst/>
          </a:prstGeom>
          <a:noFill/>
          <a:ln w="9525">
            <a:noFill/>
            <a:miter lim="800000"/>
            <a:headEnd/>
            <a:tailEnd/>
          </a:ln>
        </p:spPr>
        <p:txBody>
          <a:bodyPr/>
          <a:lstStyle/>
          <a:p>
            <a:pPr marL="342900" indent="-342900" eaLnBrk="0" hangingPunct="0">
              <a:spcBef>
                <a:spcPct val="20000"/>
              </a:spcBef>
              <a:buClr>
                <a:srgbClr val="003366"/>
              </a:buClr>
              <a:buFont typeface="Wingdings" pitchFamily="2" charset="2"/>
              <a:buChar char="w"/>
              <a:defRPr/>
            </a:pPr>
            <a:endParaRPr lang="en-US" altLang="zh-TW" sz="3200" b="1" dirty="0">
              <a:solidFill>
                <a:srgbClr val="003366"/>
              </a:solidFill>
              <a:latin typeface="微軟正黑體"/>
              <a:ea typeface="微軟正黑體"/>
            </a:endParaRPr>
          </a:p>
          <a:p>
            <a:pPr marL="342900" indent="-342900" eaLnBrk="0" hangingPunct="0">
              <a:spcBef>
                <a:spcPct val="20000"/>
              </a:spcBef>
              <a:buClr>
                <a:srgbClr val="003366"/>
              </a:buClr>
              <a:buFont typeface="Wingdings" pitchFamily="2" charset="2"/>
              <a:buChar char="w"/>
              <a:defRPr/>
            </a:pPr>
            <a:r>
              <a:rPr lang="zh-TW" altLang="en-US" sz="3200" b="1" dirty="0">
                <a:solidFill>
                  <a:srgbClr val="003366"/>
                </a:solidFill>
                <a:latin typeface="微軟正黑體"/>
                <a:ea typeface="微軟正黑體"/>
              </a:rPr>
              <a:t>富者愈富</a:t>
            </a:r>
            <a:endParaRPr lang="en-US" altLang="zh-TW" sz="3200" b="1" dirty="0">
              <a:solidFill>
                <a:srgbClr val="003366"/>
              </a:solidFill>
              <a:latin typeface="微軟正黑體"/>
              <a:ea typeface="微軟正黑體"/>
            </a:endParaRPr>
          </a:p>
          <a:p>
            <a:pPr marL="342900" indent="-342900" eaLnBrk="0" hangingPunct="0">
              <a:spcBef>
                <a:spcPct val="20000"/>
              </a:spcBef>
              <a:buClr>
                <a:srgbClr val="003366"/>
              </a:buClr>
              <a:buFont typeface="Wingdings" pitchFamily="2" charset="2"/>
              <a:buChar char="w"/>
              <a:defRPr/>
            </a:pPr>
            <a:r>
              <a:rPr lang="zh-TW" altLang="en-US" sz="3200" b="1" dirty="0">
                <a:solidFill>
                  <a:srgbClr val="003366"/>
                </a:solidFill>
                <a:latin typeface="微軟正黑體"/>
                <a:ea typeface="微軟正黑體"/>
              </a:rPr>
              <a:t>共同的悲劇</a:t>
            </a:r>
            <a:endParaRPr lang="en-US" altLang="zh-TW" sz="3200" b="1" dirty="0">
              <a:solidFill>
                <a:srgbClr val="003366"/>
              </a:solidFill>
              <a:latin typeface="微軟正黑體"/>
              <a:ea typeface="微軟正黑體"/>
            </a:endParaRPr>
          </a:p>
          <a:p>
            <a:pPr marL="342900" indent="-342900" eaLnBrk="0" hangingPunct="0">
              <a:spcBef>
                <a:spcPct val="20000"/>
              </a:spcBef>
              <a:buClr>
                <a:srgbClr val="003366"/>
              </a:buClr>
              <a:buFont typeface="Wingdings" pitchFamily="2" charset="2"/>
              <a:buChar char="w"/>
              <a:defRPr/>
            </a:pPr>
            <a:r>
              <a:rPr lang="zh-TW" altLang="en-US" sz="3200" b="1" kern="0" dirty="0">
                <a:solidFill>
                  <a:srgbClr val="003366"/>
                </a:solidFill>
                <a:latin typeface="微軟正黑體"/>
                <a:ea typeface="微軟正黑體"/>
              </a:rPr>
              <a:t>飲鴆止渴</a:t>
            </a:r>
            <a:endParaRPr lang="en-US" altLang="zh-TW" sz="3200" b="1" kern="0" dirty="0">
              <a:solidFill>
                <a:srgbClr val="003366"/>
              </a:solidFill>
              <a:latin typeface="微軟正黑體"/>
              <a:ea typeface="微軟正黑體"/>
            </a:endParaRPr>
          </a:p>
          <a:p>
            <a:pPr marL="342900" indent="-342900" eaLnBrk="0" hangingPunct="0">
              <a:spcBef>
                <a:spcPct val="20000"/>
              </a:spcBef>
              <a:buClr>
                <a:srgbClr val="003366"/>
              </a:buClr>
              <a:buFont typeface="Wingdings" pitchFamily="2" charset="2"/>
              <a:buChar char="w"/>
              <a:defRPr/>
            </a:pPr>
            <a:r>
              <a:rPr lang="zh-TW" altLang="en-US" sz="3200" b="1" kern="0" dirty="0">
                <a:solidFill>
                  <a:srgbClr val="003366"/>
                </a:solidFill>
                <a:latin typeface="微軟正黑體"/>
                <a:ea typeface="微軟正黑體"/>
              </a:rPr>
              <a:t>成長與投資不足</a:t>
            </a:r>
            <a:endParaRPr lang="en-US" altLang="zh-TW" sz="3200" b="1" kern="0" dirty="0">
              <a:solidFill>
                <a:srgbClr val="003366"/>
              </a:solidFill>
              <a:latin typeface="微軟正黑體"/>
              <a:ea typeface="微軟正黑體"/>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pPr eaLnBrk="1" hangingPunct="1"/>
            <a:r>
              <a:rPr lang="zh-TW" altLang="en-US" smtClean="0"/>
              <a:t>反應遲緩的調節環路</a:t>
            </a:r>
          </a:p>
        </p:txBody>
      </p:sp>
      <p:sp>
        <p:nvSpPr>
          <p:cNvPr id="508931" name="Rectangle 47"/>
          <p:cNvSpPr>
            <a:spLocks noGrp="1" noChangeArrowheads="1"/>
          </p:cNvSpPr>
          <p:nvPr>
            <p:ph idx="1"/>
          </p:nvPr>
        </p:nvSpPr>
        <p:spPr>
          <a:xfrm>
            <a:off x="762000" y="2209800"/>
            <a:ext cx="7958138" cy="1143000"/>
          </a:xfrm>
        </p:spPr>
        <p:txBody>
          <a:bodyPr/>
          <a:lstStyle/>
          <a:p>
            <a:pPr eaLnBrk="1" hangingPunct="1"/>
            <a:r>
              <a:rPr lang="en-US" altLang="zh-TW" sz="2800" smtClean="0"/>
              <a:t>[</a:t>
            </a:r>
            <a:r>
              <a:rPr lang="zh-TW" altLang="en-US" sz="2800" smtClean="0"/>
              <a:t>狀況描述</a:t>
            </a:r>
            <a:r>
              <a:rPr lang="en-US" altLang="zh-TW" sz="2800" smtClean="0"/>
              <a:t>]</a:t>
            </a:r>
          </a:p>
          <a:p>
            <a:pPr lvl="1" eaLnBrk="1" hangingPunct="1"/>
            <a:r>
              <a:rPr lang="zh-TW" altLang="en-US" sz="2400" smtClean="0"/>
              <a:t>採取的修正行動會比需要的多</a:t>
            </a:r>
          </a:p>
          <a:p>
            <a:pPr lvl="1" eaLnBrk="1" hangingPunct="1"/>
            <a:r>
              <a:rPr lang="zh-TW" altLang="en-US" sz="2400" smtClean="0"/>
              <a:t>短期內無法看到任何進展</a:t>
            </a:r>
            <a:endParaRPr lang="en-US" altLang="zh-TW" sz="2400" smtClean="0"/>
          </a:p>
          <a:p>
            <a:pPr eaLnBrk="1" hangingPunct="1"/>
            <a:r>
              <a:rPr lang="en-US" altLang="zh-TW" sz="2800" smtClean="0">
                <a:solidFill>
                  <a:srgbClr val="FF0000"/>
                </a:solidFill>
              </a:rPr>
              <a:t>[</a:t>
            </a:r>
            <a:r>
              <a:rPr lang="zh-TW" altLang="en-US" sz="2800" smtClean="0">
                <a:solidFill>
                  <a:srgbClr val="FF0000"/>
                </a:solidFill>
              </a:rPr>
              <a:t>管理方針</a:t>
            </a:r>
            <a:r>
              <a:rPr lang="en-US" altLang="zh-TW" sz="2800" smtClean="0">
                <a:solidFill>
                  <a:srgbClr val="FF0000"/>
                </a:solidFill>
              </a:rPr>
              <a:t>]</a:t>
            </a:r>
          </a:p>
          <a:p>
            <a:pPr lvl="1" eaLnBrk="1" hangingPunct="1"/>
            <a:r>
              <a:rPr lang="zh-TW" altLang="en-US" sz="2400" smtClean="0">
                <a:solidFill>
                  <a:srgbClr val="FF0000"/>
                </a:solidFill>
              </a:rPr>
              <a:t>避免過度反應</a:t>
            </a:r>
            <a:endParaRPr lang="en-US" altLang="zh-TW" sz="2400" smtClean="0">
              <a:solidFill>
                <a:srgbClr val="FF0000"/>
              </a:solidFill>
            </a:endParaRPr>
          </a:p>
          <a:p>
            <a:pPr lvl="1" eaLnBrk="1" hangingPunct="1"/>
            <a:r>
              <a:rPr lang="zh-TW" altLang="en-US" sz="2400" smtClean="0">
                <a:solidFill>
                  <a:srgbClr val="FF0000"/>
                </a:solidFill>
              </a:rPr>
              <a:t>改造系統加快反應</a:t>
            </a:r>
            <a:endParaRPr lang="en-US" altLang="zh-TW" sz="2000" smtClean="0">
              <a:solidFill>
                <a:srgbClr val="FF0000"/>
              </a:solidFill>
            </a:endParaRPr>
          </a:p>
          <a:p>
            <a:pPr eaLnBrk="1" hangingPunct="1">
              <a:buFont typeface="Wingdings" pitchFamily="2" charset="2"/>
              <a:buNone/>
            </a:pPr>
            <a:r>
              <a:rPr lang="en-US" altLang="zh-TW" sz="2800" smtClean="0"/>
              <a:t>	</a:t>
            </a:r>
            <a:endParaRPr lang="zh-TW" altLang="en-US" sz="2800" smtClean="0"/>
          </a:p>
        </p:txBody>
      </p:sp>
      <p:sp>
        <p:nvSpPr>
          <p:cNvPr id="508941" name="日期版面配置區 17"/>
          <p:cNvSpPr>
            <a:spLocks noGrp="1"/>
          </p:cNvSpPr>
          <p:nvPr>
            <p:ph type="dt" sz="half" idx="4294967295"/>
          </p:nvPr>
        </p:nvSpPr>
        <p:spPr>
          <a:xfrm>
            <a:off x="809625" y="6373813"/>
            <a:ext cx="1905000" cy="457200"/>
          </a:xfrm>
          <a:noFill/>
        </p:spPr>
        <p:txBody>
          <a:bodyPr/>
          <a:lstStyle/>
          <a:p>
            <a:fld id="{6382B193-C384-4D25-9959-09F8AAB35EEC}" type="datetime1">
              <a:rPr lang="zh-TW" altLang="en-US" smtClean="0">
                <a:ea typeface="新細明體" charset="-120"/>
              </a:rPr>
              <a:pPr/>
              <a:t>2011/10/31</a:t>
            </a:fld>
            <a:endParaRPr lang="en-US" altLang="zh-TW" smtClean="0">
              <a:ea typeface="新細明體" charset="-120"/>
            </a:endParaRPr>
          </a:p>
        </p:txBody>
      </p:sp>
      <p:sp>
        <p:nvSpPr>
          <p:cNvPr id="508943" name="頁尾版面配置區 19"/>
          <p:cNvSpPr>
            <a:spLocks noGrp="1"/>
          </p:cNvSpPr>
          <p:nvPr>
            <p:ph type="ftr" sz="quarter" idx="4294967295"/>
          </p:nvPr>
        </p:nvSpPr>
        <p:spPr>
          <a:xfrm>
            <a:off x="3132138" y="6376988"/>
            <a:ext cx="3086100" cy="457200"/>
          </a:xfrm>
          <a:noFill/>
        </p:spPr>
        <p:txBody>
          <a:bodyPr/>
          <a:lstStyle/>
          <a:p>
            <a:r>
              <a:rPr lang="en-US" altLang="zh-TW" dirty="0" smtClean="0">
                <a:ea typeface="新細明體" charset="-120"/>
              </a:rPr>
              <a:t>SKM</a:t>
            </a:r>
            <a:r>
              <a:rPr lang="zh-TW" altLang="en-US" dirty="0" smtClean="0">
                <a:ea typeface="新細明體" charset="-120"/>
              </a:rPr>
              <a:t>期中報告 </a:t>
            </a:r>
            <a:r>
              <a:rPr lang="en-US" altLang="zh-TW" dirty="0" smtClean="0">
                <a:ea typeface="新細明體" charset="-120"/>
              </a:rPr>
              <a:t>(</a:t>
            </a:r>
            <a:r>
              <a:rPr lang="zh-TW" altLang="en-US" dirty="0" smtClean="0">
                <a:ea typeface="新細明體" charset="-120"/>
              </a:rPr>
              <a:t>第四組</a:t>
            </a:r>
            <a:r>
              <a:rPr lang="en-US" altLang="zh-TW" dirty="0" smtClean="0">
                <a:ea typeface="新細明體" charset="-120"/>
              </a:rPr>
              <a:t>) ─ </a:t>
            </a:r>
            <a:r>
              <a:rPr lang="zh-TW" altLang="en-US" dirty="0" smtClean="0">
                <a:ea typeface="新細明體" charset="-120"/>
              </a:rPr>
              <a:t>系統思考</a:t>
            </a:r>
            <a:endParaRPr lang="en-US" altLang="zh-TW" dirty="0" smtClean="0">
              <a:ea typeface="新細明體" charset="-120"/>
            </a:endParaRPr>
          </a:p>
        </p:txBody>
      </p:sp>
      <p:sp>
        <p:nvSpPr>
          <p:cNvPr id="508942" name="投影片編號版面配置區 18"/>
          <p:cNvSpPr>
            <a:spLocks noGrp="1"/>
          </p:cNvSpPr>
          <p:nvPr>
            <p:ph type="sldNum" sz="quarter" idx="12"/>
          </p:nvPr>
        </p:nvSpPr>
        <p:spPr>
          <a:noFill/>
        </p:spPr>
        <p:txBody>
          <a:bodyPr/>
          <a:lstStyle/>
          <a:p>
            <a:fld id="{CDF79084-B6F0-42DB-9D94-36CE8DDBBC4E}" type="slidenum">
              <a:rPr lang="en-US" altLang="zh-TW" smtClean="0">
                <a:ea typeface="新細明體" charset="-120"/>
              </a:rPr>
              <a:pPr/>
              <a:t>9</a:t>
            </a:fld>
            <a:endParaRPr lang="en-US" altLang="zh-TW" smtClean="0">
              <a:ea typeface="新細明體" charset="-120"/>
            </a:endParaRPr>
          </a:p>
        </p:txBody>
      </p:sp>
      <p:sp>
        <p:nvSpPr>
          <p:cNvPr id="34" name="手繪多邊形 33"/>
          <p:cNvSpPr/>
          <p:nvPr/>
        </p:nvSpPr>
        <p:spPr bwMode="auto">
          <a:xfrm>
            <a:off x="4714875" y="3786188"/>
            <a:ext cx="1042988" cy="1000125"/>
          </a:xfrm>
          <a:custGeom>
            <a:avLst/>
            <a:gdLst>
              <a:gd name="connsiteX0" fmla="*/ 0 w 1173891"/>
              <a:gd name="connsiteY0" fmla="*/ 926757 h 926757"/>
              <a:gd name="connsiteX1" fmla="*/ 271848 w 1173891"/>
              <a:gd name="connsiteY1" fmla="*/ 481913 h 926757"/>
              <a:gd name="connsiteX2" fmla="*/ 568410 w 1173891"/>
              <a:gd name="connsiteY2" fmla="*/ 222422 h 926757"/>
              <a:gd name="connsiteX3" fmla="*/ 951470 w 1173891"/>
              <a:gd name="connsiteY3" fmla="*/ 49427 h 926757"/>
              <a:gd name="connsiteX4" fmla="*/ 1173891 w 1173891"/>
              <a:gd name="connsiteY4" fmla="*/ 0 h 926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891" h="926757">
                <a:moveTo>
                  <a:pt x="0" y="926757"/>
                </a:moveTo>
                <a:cubicBezTo>
                  <a:pt x="88556" y="763029"/>
                  <a:pt x="177113" y="599302"/>
                  <a:pt x="271848" y="481913"/>
                </a:cubicBezTo>
                <a:cubicBezTo>
                  <a:pt x="366583" y="364524"/>
                  <a:pt x="455140" y="294503"/>
                  <a:pt x="568410" y="222422"/>
                </a:cubicBezTo>
                <a:cubicBezTo>
                  <a:pt x="681680" y="150341"/>
                  <a:pt x="850557" y="86497"/>
                  <a:pt x="951470" y="49427"/>
                </a:cubicBezTo>
                <a:cubicBezTo>
                  <a:pt x="1052383" y="12357"/>
                  <a:pt x="1113137" y="6178"/>
                  <a:pt x="1173891" y="0"/>
                </a:cubicBezTo>
              </a:path>
            </a:pathLst>
          </a:cu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ln>
                <a:solidFill>
                  <a:srgbClr val="CC3300"/>
                </a:solidFill>
              </a:ln>
              <a:solidFill>
                <a:srgbClr val="003366"/>
              </a:solidFill>
              <a:latin typeface="Times New Roman" pitchFamily="18" charset="0"/>
              <a:ea typeface="新細明體" pitchFamily="18" charset="-120"/>
            </a:endParaRPr>
          </a:p>
        </p:txBody>
      </p:sp>
      <p:sp>
        <p:nvSpPr>
          <p:cNvPr id="508933" name="文字方塊 34"/>
          <p:cNvSpPr txBox="1">
            <a:spLocks noChangeArrowheads="1"/>
          </p:cNvSpPr>
          <p:nvPr/>
        </p:nvSpPr>
        <p:spPr bwMode="auto">
          <a:xfrm>
            <a:off x="5799138" y="3500438"/>
            <a:ext cx="1338262"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實際的狀況</a:t>
            </a:r>
          </a:p>
        </p:txBody>
      </p:sp>
      <p:sp>
        <p:nvSpPr>
          <p:cNvPr id="508934" name="文字方塊 35"/>
          <p:cNvSpPr txBox="1">
            <a:spLocks noChangeArrowheads="1"/>
          </p:cNvSpPr>
          <p:nvPr/>
        </p:nvSpPr>
        <p:spPr bwMode="auto">
          <a:xfrm>
            <a:off x="5870575" y="6072188"/>
            <a:ext cx="1338263"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調整的行動</a:t>
            </a:r>
          </a:p>
        </p:txBody>
      </p:sp>
      <p:grpSp>
        <p:nvGrpSpPr>
          <p:cNvPr id="2" name="群組 41"/>
          <p:cNvGrpSpPr>
            <a:grpSpLocks/>
          </p:cNvGrpSpPr>
          <p:nvPr/>
        </p:nvGrpSpPr>
        <p:grpSpPr bwMode="auto">
          <a:xfrm rot="-179017">
            <a:off x="4286250" y="4837113"/>
            <a:ext cx="785813" cy="501650"/>
            <a:chOff x="1071538" y="5214950"/>
            <a:chExt cx="785818" cy="500066"/>
          </a:xfrm>
        </p:grpSpPr>
        <p:sp>
          <p:nvSpPr>
            <p:cNvPr id="508946" name="文字方塊 37"/>
            <p:cNvSpPr txBox="1">
              <a:spLocks noChangeArrowheads="1"/>
            </p:cNvSpPr>
            <p:nvPr/>
          </p:nvSpPr>
          <p:spPr bwMode="auto">
            <a:xfrm>
              <a:off x="1071538" y="5286388"/>
              <a:ext cx="761747" cy="369332"/>
            </a:xfrm>
            <a:prstGeom prst="rect">
              <a:avLst/>
            </a:prstGeom>
            <a:noFill/>
            <a:ln w="9525">
              <a:noFill/>
              <a:miter lim="800000"/>
              <a:headEnd/>
              <a:tailEnd/>
            </a:ln>
          </p:spPr>
          <p:txBody>
            <a:bodyPr wrap="none">
              <a:spAutoFit/>
            </a:bodyPr>
            <a:lstStyle/>
            <a:p>
              <a:pPr algn="ctr"/>
              <a:r>
                <a:rPr lang="zh-TW" altLang="en-US" b="1">
                  <a:solidFill>
                    <a:srgbClr val="FF0000"/>
                  </a:solidFill>
                  <a:latin typeface="Times New Roman" pitchFamily="18" charset="0"/>
                </a:rPr>
                <a:t> 滯延 </a:t>
              </a:r>
            </a:p>
          </p:txBody>
        </p:sp>
        <p:cxnSp>
          <p:nvCxnSpPr>
            <p:cNvPr id="508947" name="直線接點 39"/>
            <p:cNvCxnSpPr>
              <a:cxnSpLocks noChangeShapeType="1"/>
            </p:cNvCxnSpPr>
            <p:nvPr/>
          </p:nvCxnSpPr>
          <p:spPr bwMode="auto">
            <a:xfrm>
              <a:off x="1071538" y="5214950"/>
              <a:ext cx="785818" cy="1588"/>
            </a:xfrm>
            <a:prstGeom prst="line">
              <a:avLst/>
            </a:prstGeom>
            <a:noFill/>
            <a:ln w="38100" algn="ctr">
              <a:solidFill>
                <a:schemeClr val="tx1"/>
              </a:solidFill>
              <a:round/>
              <a:headEnd/>
              <a:tailEnd/>
            </a:ln>
          </p:spPr>
        </p:cxnSp>
        <p:cxnSp>
          <p:nvCxnSpPr>
            <p:cNvPr id="508948" name="直線接點 40"/>
            <p:cNvCxnSpPr>
              <a:cxnSpLocks noChangeShapeType="1"/>
            </p:cNvCxnSpPr>
            <p:nvPr/>
          </p:nvCxnSpPr>
          <p:spPr bwMode="auto">
            <a:xfrm>
              <a:off x="1071538" y="5713428"/>
              <a:ext cx="785818" cy="1588"/>
            </a:xfrm>
            <a:prstGeom prst="line">
              <a:avLst/>
            </a:prstGeom>
            <a:noFill/>
            <a:ln w="38100" algn="ctr">
              <a:solidFill>
                <a:schemeClr val="tx1"/>
              </a:solidFill>
              <a:round/>
              <a:headEnd/>
              <a:tailEnd/>
            </a:ln>
          </p:spPr>
        </p:cxnSp>
      </p:grpSp>
      <p:sp>
        <p:nvSpPr>
          <p:cNvPr id="44" name="手繪多邊形 43"/>
          <p:cNvSpPr/>
          <p:nvPr/>
        </p:nvSpPr>
        <p:spPr bwMode="auto">
          <a:xfrm rot="21334415">
            <a:off x="4760913" y="5327650"/>
            <a:ext cx="1087437" cy="927100"/>
          </a:xfrm>
          <a:custGeom>
            <a:avLst/>
            <a:gdLst>
              <a:gd name="connsiteX0" fmla="*/ 0 w 1087394"/>
              <a:gd name="connsiteY0" fmla="*/ 0 h 926757"/>
              <a:gd name="connsiteX1" fmla="*/ 37070 w 1087394"/>
              <a:gd name="connsiteY1" fmla="*/ 247135 h 926757"/>
              <a:gd name="connsiteX2" fmla="*/ 123567 w 1087394"/>
              <a:gd name="connsiteY2" fmla="*/ 444843 h 926757"/>
              <a:gd name="connsiteX3" fmla="*/ 259492 w 1087394"/>
              <a:gd name="connsiteY3" fmla="*/ 630194 h 926757"/>
              <a:gd name="connsiteX4" fmla="*/ 420129 w 1087394"/>
              <a:gd name="connsiteY4" fmla="*/ 766119 h 926757"/>
              <a:gd name="connsiteX5" fmla="*/ 605481 w 1087394"/>
              <a:gd name="connsiteY5" fmla="*/ 864973 h 926757"/>
              <a:gd name="connsiteX6" fmla="*/ 840259 w 1087394"/>
              <a:gd name="connsiteY6" fmla="*/ 914400 h 926757"/>
              <a:gd name="connsiteX7" fmla="*/ 1087394 w 1087394"/>
              <a:gd name="connsiteY7" fmla="*/ 926757 h 926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7394" h="926757">
                <a:moveTo>
                  <a:pt x="0" y="0"/>
                </a:moveTo>
                <a:cubicBezTo>
                  <a:pt x="8238" y="86497"/>
                  <a:pt x="16476" y="172995"/>
                  <a:pt x="37070" y="247135"/>
                </a:cubicBezTo>
                <a:cubicBezTo>
                  <a:pt x="57664" y="321275"/>
                  <a:pt x="86497" y="381000"/>
                  <a:pt x="123567" y="444843"/>
                </a:cubicBezTo>
                <a:cubicBezTo>
                  <a:pt x="160637" y="508686"/>
                  <a:pt x="210065" y="576648"/>
                  <a:pt x="259492" y="630194"/>
                </a:cubicBezTo>
                <a:cubicBezTo>
                  <a:pt x="308919" y="683740"/>
                  <a:pt x="362464" y="726989"/>
                  <a:pt x="420129" y="766119"/>
                </a:cubicBezTo>
                <a:cubicBezTo>
                  <a:pt x="477794" y="805249"/>
                  <a:pt x="535459" y="840260"/>
                  <a:pt x="605481" y="864973"/>
                </a:cubicBezTo>
                <a:cubicBezTo>
                  <a:pt x="675503" y="889686"/>
                  <a:pt x="759940" y="904103"/>
                  <a:pt x="840259" y="914400"/>
                </a:cubicBezTo>
                <a:cubicBezTo>
                  <a:pt x="920578" y="924697"/>
                  <a:pt x="1003986" y="925727"/>
                  <a:pt x="1087394" y="926757"/>
                </a:cubicBezTo>
              </a:path>
            </a:pathLst>
          </a:custGeom>
          <a:noFill/>
          <a:ln w="38100" cap="flat" cmpd="sng" algn="ctr">
            <a:solidFill>
              <a:srgbClr val="FF0000"/>
            </a:solidFill>
            <a:prstDash val="solid"/>
            <a:round/>
            <a:headEnd type="none" w="med" len="med"/>
            <a:tailEnd type="none" w="med" len="med"/>
          </a:ln>
          <a:effectLst/>
        </p:spPr>
        <p:txBody>
          <a:bodyPr wrap="none"/>
          <a:lstStyle/>
          <a:p>
            <a:pPr>
              <a:defRPr/>
            </a:pPr>
            <a:endParaRPr lang="zh-TW" altLang="en-US" sz="2400">
              <a:ln>
                <a:solidFill>
                  <a:srgbClr val="CC3300"/>
                </a:solidFill>
              </a:ln>
              <a:solidFill>
                <a:srgbClr val="003366"/>
              </a:solidFill>
              <a:latin typeface="Times New Roman" pitchFamily="18" charset="0"/>
              <a:ea typeface="新細明體" pitchFamily="18" charset="-120"/>
            </a:endParaRPr>
          </a:p>
        </p:txBody>
      </p:sp>
      <p:grpSp>
        <p:nvGrpSpPr>
          <p:cNvPr id="3" name="群組 47"/>
          <p:cNvGrpSpPr>
            <a:grpSpLocks/>
          </p:cNvGrpSpPr>
          <p:nvPr/>
        </p:nvGrpSpPr>
        <p:grpSpPr bwMode="auto">
          <a:xfrm>
            <a:off x="6084888" y="3714750"/>
            <a:ext cx="2428875" cy="2500313"/>
            <a:chOff x="4143372" y="3714752"/>
            <a:chExt cx="2000264" cy="2143140"/>
          </a:xfrm>
        </p:grpSpPr>
        <p:sp>
          <p:nvSpPr>
            <p:cNvPr id="46" name="弧形 45"/>
            <p:cNvSpPr/>
            <p:nvPr/>
          </p:nvSpPr>
          <p:spPr bwMode="auto">
            <a:xfrm>
              <a:off x="4143372" y="3714752"/>
              <a:ext cx="2000264" cy="2143140"/>
            </a:xfrm>
            <a:prstGeom prst="arc">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7" name="弧形 46"/>
            <p:cNvSpPr/>
            <p:nvPr/>
          </p:nvSpPr>
          <p:spPr bwMode="auto">
            <a:xfrm flipV="1">
              <a:off x="4143372" y="3714752"/>
              <a:ext cx="2000264" cy="2143140"/>
            </a:xfrm>
            <a:prstGeom prst="arc">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pic>
        <p:nvPicPr>
          <p:cNvPr id="508938" name="Picture 44"/>
          <p:cNvPicPr>
            <a:picLocks noChangeAspect="1" noChangeArrowheads="1"/>
          </p:cNvPicPr>
          <p:nvPr/>
        </p:nvPicPr>
        <p:blipFill>
          <a:blip r:embed="rId3" cstate="print"/>
          <a:srcRect/>
          <a:stretch>
            <a:fillRect/>
          </a:stretch>
        </p:blipFill>
        <p:spPr bwMode="auto">
          <a:xfrm>
            <a:off x="6084888" y="4429125"/>
            <a:ext cx="785812" cy="911225"/>
          </a:xfrm>
          <a:prstGeom prst="rect">
            <a:avLst/>
          </a:prstGeom>
          <a:noFill/>
          <a:ln w="28575">
            <a:noFill/>
            <a:miter lim="800000"/>
            <a:headEnd/>
            <a:tailEnd/>
          </a:ln>
        </p:spPr>
      </p:pic>
      <p:sp>
        <p:nvSpPr>
          <p:cNvPr id="508939" name="文字方塊 46"/>
          <p:cNvSpPr txBox="1">
            <a:spLocks noChangeArrowheads="1"/>
          </p:cNvSpPr>
          <p:nvPr/>
        </p:nvSpPr>
        <p:spPr bwMode="auto">
          <a:xfrm>
            <a:off x="7358063" y="55721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08940" name="文字方塊 47"/>
          <p:cNvSpPr txBox="1">
            <a:spLocks noChangeArrowheads="1"/>
          </p:cNvSpPr>
          <p:nvPr/>
        </p:nvSpPr>
        <p:spPr bwMode="auto">
          <a:xfrm>
            <a:off x="5572125" y="385762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科技">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0.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1.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2.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3.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4.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5.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6.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7.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8.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9.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0.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1.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2.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3.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4.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5.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6.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7.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8.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9.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3.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30.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31.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32.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33.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4.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5.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6.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7.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8.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9.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docProps/app.xml><?xml version="1.0" encoding="utf-8"?>
<Properties xmlns="http://schemas.openxmlformats.org/officeDocument/2006/extended-properties" xmlns:vt="http://schemas.openxmlformats.org/officeDocument/2006/docPropsVTypes">
  <Template/>
  <TotalTime>35</TotalTime>
  <Words>2960</Words>
  <Application>Microsoft Office PowerPoint</Application>
  <PresentationFormat>如螢幕大小 (4:3)</PresentationFormat>
  <Paragraphs>601</Paragraphs>
  <Slides>33</Slides>
  <Notes>3</Notes>
  <HiddenSlides>0</HiddenSlides>
  <MMClips>0</MMClips>
  <ScaleCrop>false</ScaleCrop>
  <HeadingPairs>
    <vt:vector size="4" baseType="variant">
      <vt:variant>
        <vt:lpstr>佈景主題</vt:lpstr>
      </vt:variant>
      <vt:variant>
        <vt:i4>1</vt:i4>
      </vt:variant>
      <vt:variant>
        <vt:lpstr>投影片標題</vt:lpstr>
      </vt:variant>
      <vt:variant>
        <vt:i4>33</vt:i4>
      </vt:variant>
    </vt:vector>
  </HeadingPairs>
  <TitlesOfParts>
    <vt:vector size="34" baseType="lpstr">
      <vt:lpstr>Straight Edge</vt:lpstr>
      <vt:lpstr> 系統思考─系統基模</vt:lpstr>
      <vt:lpstr>報告大綱</vt:lpstr>
      <vt:lpstr>新的眼睛看世界</vt:lpstr>
      <vt:lpstr>分析真實世界的複雜性</vt:lpstr>
      <vt:lpstr>系統思考 (Systems Thinking)</vt:lpstr>
      <vt:lpstr>系統思考的基本元件</vt:lpstr>
      <vt:lpstr>系統基模 (Archetypes)</vt:lpstr>
      <vt:lpstr>常見系統基模式樣</vt:lpstr>
      <vt:lpstr>反應遲緩的調節環路</vt:lpstr>
      <vt:lpstr>反應遲緩的調節環路案例</vt:lpstr>
      <vt:lpstr>成長上限</vt:lpstr>
      <vt:lpstr>成長上限─管理方針</vt:lpstr>
      <vt:lpstr>成長上限案例─描述</vt:lpstr>
      <vt:lpstr>成長上限案例─基模</vt:lpstr>
      <vt:lpstr>捨本逐末</vt:lpstr>
      <vt:lpstr>捨本逐末案例</vt:lpstr>
      <vt:lpstr>目標侵蝕</vt:lpstr>
      <vt:lpstr>目標侵蝕案例─調降營運目標</vt:lpstr>
      <vt:lpstr>惡性競爭</vt:lpstr>
      <vt:lpstr>惡性競爭案例─智慧卡市場</vt:lpstr>
      <vt:lpstr>惡性競爭案例─基模</vt:lpstr>
      <vt:lpstr>富者愈富</vt:lpstr>
      <vt:lpstr>富者愈富案例─高鐵的成長</vt:lpstr>
      <vt:lpstr>飲鴆止渴</vt:lpstr>
      <vt:lpstr>飲鴆止渴案例</vt:lpstr>
      <vt:lpstr>飲鴆止渴案例─基模</vt:lpstr>
      <vt:lpstr>成長與投資不足</vt:lpstr>
      <vt:lpstr>成長與投資不足案例</vt:lpstr>
      <vt:lpstr>成長與投資不足案例─基模</vt:lpstr>
      <vt:lpstr>共同的悲劇</vt:lpstr>
      <vt:lpstr>共同的悲劇案例</vt:lpstr>
      <vt:lpstr>共同的悲劇案例 ─ 基模</vt:lpstr>
      <vt:lpstr>結論</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策略知識管理  系統思考─系統基模</dc:title>
  <dc:creator>Your User Name</dc:creator>
  <cp:lastModifiedBy>USER</cp:lastModifiedBy>
  <cp:revision>10</cp:revision>
  <dcterms:created xsi:type="dcterms:W3CDTF">2010-07-14T13:17:25Z</dcterms:created>
  <dcterms:modified xsi:type="dcterms:W3CDTF">2011-10-31T08:45:05Z</dcterms:modified>
</cp:coreProperties>
</file>